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08"/>
  </p:notesMasterIdLst>
  <p:sldIdLst>
    <p:sldId id="256" r:id="rId2"/>
    <p:sldId id="257" r:id="rId3"/>
    <p:sldId id="258" r:id="rId4"/>
    <p:sldId id="259" r:id="rId5"/>
    <p:sldId id="260" r:id="rId6"/>
    <p:sldId id="261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87" r:id="rId17"/>
    <p:sldId id="273" r:id="rId18"/>
    <p:sldId id="278" r:id="rId19"/>
    <p:sldId id="275" r:id="rId20"/>
    <p:sldId id="276" r:id="rId21"/>
    <p:sldId id="277" r:id="rId22"/>
    <p:sldId id="274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8" r:id="rId32"/>
    <p:sldId id="289" r:id="rId33"/>
    <p:sldId id="292" r:id="rId34"/>
    <p:sldId id="291" r:id="rId35"/>
    <p:sldId id="293" r:id="rId36"/>
    <p:sldId id="294" r:id="rId37"/>
    <p:sldId id="295" r:id="rId38"/>
    <p:sldId id="290" r:id="rId39"/>
    <p:sldId id="306" r:id="rId40"/>
    <p:sldId id="299" r:id="rId41"/>
    <p:sldId id="300" r:id="rId42"/>
    <p:sldId id="298" r:id="rId43"/>
    <p:sldId id="301" r:id="rId44"/>
    <p:sldId id="296" r:id="rId45"/>
    <p:sldId id="307" r:id="rId46"/>
    <p:sldId id="302" r:id="rId47"/>
    <p:sldId id="303" r:id="rId48"/>
    <p:sldId id="304" r:id="rId49"/>
    <p:sldId id="305" r:id="rId50"/>
    <p:sldId id="297" r:id="rId51"/>
    <p:sldId id="309" r:id="rId52"/>
    <p:sldId id="308" r:id="rId53"/>
    <p:sldId id="310" r:id="rId54"/>
    <p:sldId id="311" r:id="rId55"/>
    <p:sldId id="316" r:id="rId56"/>
    <p:sldId id="317" r:id="rId57"/>
    <p:sldId id="313" r:id="rId58"/>
    <p:sldId id="318" r:id="rId59"/>
    <p:sldId id="319" r:id="rId60"/>
    <p:sldId id="314" r:id="rId61"/>
    <p:sldId id="320" r:id="rId62"/>
    <p:sldId id="321" r:id="rId63"/>
    <p:sldId id="322" r:id="rId64"/>
    <p:sldId id="315" r:id="rId65"/>
    <p:sldId id="324" r:id="rId66"/>
    <p:sldId id="325" r:id="rId67"/>
    <p:sldId id="326" r:id="rId68"/>
    <p:sldId id="327" r:id="rId69"/>
    <p:sldId id="328" r:id="rId70"/>
    <p:sldId id="329" r:id="rId71"/>
    <p:sldId id="333" r:id="rId72"/>
    <p:sldId id="335" r:id="rId73"/>
    <p:sldId id="336" r:id="rId74"/>
    <p:sldId id="334" r:id="rId75"/>
    <p:sldId id="330" r:id="rId76"/>
    <p:sldId id="337" r:id="rId77"/>
    <p:sldId id="338" r:id="rId78"/>
    <p:sldId id="331" r:id="rId79"/>
    <p:sldId id="340" r:id="rId80"/>
    <p:sldId id="339" r:id="rId81"/>
    <p:sldId id="341" r:id="rId82"/>
    <p:sldId id="342" r:id="rId83"/>
    <p:sldId id="343" r:id="rId84"/>
    <p:sldId id="344" r:id="rId85"/>
    <p:sldId id="345" r:id="rId86"/>
    <p:sldId id="346" r:id="rId87"/>
    <p:sldId id="347" r:id="rId88"/>
    <p:sldId id="332" r:id="rId89"/>
    <p:sldId id="348" r:id="rId90"/>
    <p:sldId id="349" r:id="rId91"/>
    <p:sldId id="350" r:id="rId92"/>
    <p:sldId id="351" r:id="rId93"/>
    <p:sldId id="352" r:id="rId94"/>
    <p:sldId id="353" r:id="rId95"/>
    <p:sldId id="354" r:id="rId96"/>
    <p:sldId id="355" r:id="rId97"/>
    <p:sldId id="356" r:id="rId98"/>
    <p:sldId id="357" r:id="rId99"/>
    <p:sldId id="358" r:id="rId100"/>
    <p:sldId id="359" r:id="rId101"/>
    <p:sldId id="361" r:id="rId102"/>
    <p:sldId id="360" r:id="rId103"/>
    <p:sldId id="363" r:id="rId104"/>
    <p:sldId id="362" r:id="rId105"/>
    <p:sldId id="364" r:id="rId106"/>
    <p:sldId id="365" r:id="rId10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916"/>
    <p:restoredTop sz="95867"/>
  </p:normalViewPr>
  <p:slideViewPr>
    <p:cSldViewPr snapToGrid="0">
      <p:cViewPr varScale="1">
        <p:scale>
          <a:sx n="123" d="100"/>
          <a:sy n="123" d="100"/>
        </p:scale>
        <p:origin x="36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tableStyles" Target="tableStyle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notesMaster" Target="notesMasters/notesMaster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presProps" Target="presProp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F9EB04-B409-E348-80EB-27878FC891A4}" type="datetimeFigureOut">
              <a:rPr lang="en-US" smtClean="0"/>
              <a:t>8/10/25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EE6944-552E-B64A-9DC2-80601B1706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5557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Dissociation - independently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EE6944-552E-B64A-9DC2-80601B170690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5337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200" dirty="0"/>
              <a:t>- some impulses are blocked (INCOMPLETE)</a:t>
            </a:r>
          </a:p>
          <a:p>
            <a:pPr marL="0" indent="0">
              <a:buNone/>
            </a:pPr>
            <a:r>
              <a:rPr lang="en-US" sz="1200" b="1" dirty="0">
                <a:sym typeface="+mn-ea"/>
              </a:rPr>
              <a:t>- </a:t>
            </a:r>
            <a:r>
              <a:rPr lang="en-US" sz="1400" b="0" i="0" dirty="0">
                <a:solidFill>
                  <a:srgbClr val="001D35"/>
                </a:solidFill>
                <a:effectLst/>
                <a:latin typeface="Google Sans"/>
              </a:rPr>
              <a:t>electrical signals from the atria (upper heart chambers) don't always make it through to the ventricles (lower heart chambers), disrupting the normal heart rhythm. </a:t>
            </a:r>
            <a:endParaRPr lang="en-US" sz="1400" b="1" dirty="0">
              <a:sym typeface="+mn-ea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EE6944-552E-B64A-9DC2-80601B170690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5245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40C28"/>
                </a:solidFill>
                <a:effectLst/>
                <a:latin typeface="Google Sans"/>
              </a:rPr>
              <a:t> Dropped Beat – P wave without a QRS complex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EE6944-552E-B64A-9DC2-80601B170690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2761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200" dirty="0"/>
              <a:t>highly vagal individuals = </a:t>
            </a:r>
            <a:r>
              <a:rPr lang="en-US" sz="2000" b="0" i="0" dirty="0">
                <a:solidFill>
                  <a:srgbClr val="040C28"/>
                </a:solidFill>
                <a:effectLst/>
                <a:latin typeface="Google Sans"/>
              </a:rPr>
              <a:t>associated with a greater ability to recover from stress</a:t>
            </a:r>
            <a:r>
              <a:rPr lang="en-US" sz="2000" b="0" i="0" dirty="0">
                <a:solidFill>
                  <a:srgbClr val="474747"/>
                </a:solidFill>
                <a:effectLst/>
                <a:latin typeface="Google Sans"/>
              </a:rPr>
              <a:t>, as it promotes the activation of the PNS.</a:t>
            </a:r>
            <a:endParaRPr lang="en-US" sz="1400" b="1" dirty="0">
              <a:sym typeface="+mn-ea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EE6944-552E-B64A-9DC2-80601B170690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5295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200" dirty="0"/>
              <a:t>highly vagal individuals = </a:t>
            </a:r>
            <a:r>
              <a:rPr lang="en-US" sz="2000" b="0" i="0" dirty="0">
                <a:solidFill>
                  <a:srgbClr val="040C28"/>
                </a:solidFill>
                <a:effectLst/>
                <a:latin typeface="Google Sans"/>
              </a:rPr>
              <a:t>associated with a greater ability to recover from stress</a:t>
            </a:r>
            <a:r>
              <a:rPr lang="en-US" sz="2000" b="0" i="0" dirty="0">
                <a:solidFill>
                  <a:srgbClr val="474747"/>
                </a:solidFill>
                <a:effectLst/>
                <a:latin typeface="Google Sans"/>
              </a:rPr>
              <a:t>, as it promotes the activation of the PNS.</a:t>
            </a:r>
            <a:endParaRPr lang="en-US" sz="1400" b="1" dirty="0">
              <a:sym typeface="+mn-ea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EE6944-552E-B64A-9DC2-80601B170690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96956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200" dirty="0"/>
              <a:t>highly vagal individuals = </a:t>
            </a:r>
            <a:r>
              <a:rPr lang="en-US" sz="2000" b="0" i="0" dirty="0">
                <a:solidFill>
                  <a:srgbClr val="040C28"/>
                </a:solidFill>
                <a:effectLst/>
                <a:latin typeface="Google Sans"/>
              </a:rPr>
              <a:t>associated with a greater ability to recover from stress</a:t>
            </a:r>
            <a:r>
              <a:rPr lang="en-US" sz="2000" b="0" i="0" dirty="0">
                <a:solidFill>
                  <a:srgbClr val="474747"/>
                </a:solidFill>
                <a:effectLst/>
                <a:latin typeface="Google Sans"/>
              </a:rPr>
              <a:t>, as it promotes the activation of the PNS.</a:t>
            </a:r>
            <a:endParaRPr lang="en-US" sz="1400" b="1" dirty="0">
              <a:sym typeface="+mn-ea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EE6944-552E-B64A-9DC2-80601B170690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3654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200" dirty="0"/>
              <a:t>highly vagal individuals = </a:t>
            </a:r>
            <a:r>
              <a:rPr lang="en-US" sz="2000" b="0" i="0" dirty="0">
                <a:solidFill>
                  <a:srgbClr val="040C28"/>
                </a:solidFill>
                <a:effectLst/>
                <a:latin typeface="Google Sans"/>
              </a:rPr>
              <a:t>associated with a greater ability to recover from stress</a:t>
            </a:r>
            <a:r>
              <a:rPr lang="en-US" sz="2000" b="0" i="0" dirty="0">
                <a:solidFill>
                  <a:srgbClr val="474747"/>
                </a:solidFill>
                <a:effectLst/>
                <a:latin typeface="Google Sans"/>
              </a:rPr>
              <a:t>, as it promotes the activation of the PNS.</a:t>
            </a:r>
            <a:endParaRPr lang="en-US" sz="1400" b="1" dirty="0">
              <a:sym typeface="+mn-ea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EE6944-552E-B64A-9DC2-80601B170690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6526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400" b="1" dirty="0">
                <a:sym typeface="+mn-ea"/>
              </a:rPr>
              <a:t>Anticoagulants -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EE6944-552E-B64A-9DC2-80601B170690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9356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400" b="1" dirty="0">
                <a:sym typeface="+mn-ea"/>
              </a:rPr>
              <a:t>Anticoagulants -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EE6944-552E-B64A-9DC2-80601B170690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086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8/10/25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8/10/25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8/10/25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8/10/25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8/10/25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8/10/25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8/10/25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8/10/25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8/10/25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8/10/25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8/10/25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8/10/25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8/10/25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8/10/25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8/10/25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8/10/25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8/10/25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48A87A34-81AB-432B-8DAE-1953F412C126}" type="datetimeFigureOut">
              <a:rPr lang="en-US" dirty="0"/>
              <a:t>8/10/25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7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7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7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7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7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7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7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7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7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google.com/search?sca_esv=58e7983bf9f21fcd&amp;rlz=1C5CHFA_enSA971SA971&amp;cs=0&amp;sxsrf=AE3TifNgN8XTcu_7ho9Enn90rqm493wtWw%3A1754813577010&amp;q=PR+interval&amp;sa=X&amp;ved=2ahUKEwj_qPz-5f-OAxVjqFYBHR51KzQQxccNegQIBBAB&amp;mstk=AUtExfDUDiRB1irt3dZuLQnRHgEJM7qKmqsqS9jGniJx7oftSTH5ytOWr1nuWPEqcHvzYZaW3kup60OGG8QJGj36FuEu1atikUgmomrtzOUKvODyhwVF73IBYC8R7owpRB-xBMCJWo_BaNl0sdTwNvOz9a-a8ODzv1CZ76QTULTfM5Ye3MkOgRqqh49Ago9wuvJOpBTdSRUlHhQywZjMeahzKAD19ENq7tS_67Nn1HW2UDNlJN879zu6pchT2omdxW2EmIsNYS01yL3lzaRsOeO5MX5ZzRSmQXifNUKf9RE-q1AiAA&amp;csui=3" TargetMode="Externa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26917" y="614986"/>
            <a:ext cx="9525964" cy="1371600"/>
          </a:xfrm>
        </p:spPr>
        <p:txBody>
          <a:bodyPr>
            <a:normAutofit/>
          </a:bodyPr>
          <a:lstStyle/>
          <a:p>
            <a:r>
              <a:rPr lang="en-US" sz="6600" b="1" dirty="0">
                <a:solidFill>
                  <a:srgbClr val="FF0000"/>
                </a:solidFill>
              </a:rPr>
              <a:t>CARDIAC DYSRHYTHMIAS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5089967"/>
            <a:ext cx="8689976" cy="1371599"/>
          </a:xfrm>
        </p:spPr>
        <p:txBody>
          <a:bodyPr/>
          <a:lstStyle/>
          <a:p>
            <a:r>
              <a:rPr lang="en-US" b="1" dirty="0">
                <a:solidFill>
                  <a:srgbClr val="00B050"/>
                </a:solidFill>
              </a:rPr>
              <a:t>PREPARED AND COLLATED BY:</a:t>
            </a:r>
          </a:p>
          <a:p>
            <a:r>
              <a:rPr lang="en-US" b="1" dirty="0">
                <a:solidFill>
                  <a:srgbClr val="00B050"/>
                </a:solidFill>
              </a:rPr>
              <a:t>FRANKLIN S. CASISON, RN, MAN, MD</a:t>
            </a:r>
          </a:p>
        </p:txBody>
      </p:sp>
      <p:pic>
        <p:nvPicPr>
          <p:cNvPr id="1026" name="Picture 2" descr="Heart-shaped ECG trac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762" y="1935183"/>
            <a:ext cx="7280476" cy="2987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1423686" y="1620456"/>
            <a:ext cx="9853914" cy="4861366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4000" b="1" dirty="0"/>
              <a:t>🔹</a:t>
            </a:r>
            <a:r>
              <a:rPr lang="en-US" sz="3600" b="1" dirty="0">
                <a:solidFill>
                  <a:srgbClr val="FF0000"/>
                </a:solidFill>
              </a:rPr>
              <a:t>Interpretation</a:t>
            </a:r>
          </a:p>
          <a:p>
            <a:pPr>
              <a:buFont typeface="Arial" panose="020B0704020202020204" pitchFamily="34" charset="0"/>
              <a:buChar char="•"/>
            </a:pPr>
            <a:r>
              <a:rPr lang="en-US" sz="3600" b="1" dirty="0"/>
              <a:t>Rate</a:t>
            </a:r>
            <a:r>
              <a:rPr lang="en-US" sz="3600" dirty="0"/>
              <a:t> – Normal: 60–100 bpm</a:t>
            </a:r>
          </a:p>
          <a:p>
            <a:pPr>
              <a:buFont typeface="Arial" panose="020B0704020202020204" pitchFamily="34" charset="0"/>
              <a:buChar char="•"/>
            </a:pPr>
            <a:r>
              <a:rPr lang="en-US" sz="3600" b="1" dirty="0"/>
              <a:t>Rhythm</a:t>
            </a:r>
            <a:r>
              <a:rPr lang="en-US" sz="3600" dirty="0"/>
              <a:t> – Regular or irregular</a:t>
            </a:r>
          </a:p>
          <a:p>
            <a:pPr>
              <a:buFont typeface="Arial" panose="020B0704020202020204" pitchFamily="34" charset="0"/>
              <a:buChar char="•"/>
            </a:pPr>
            <a:r>
              <a:rPr lang="en-US" sz="3600" b="1" dirty="0"/>
              <a:t>Axis</a:t>
            </a:r>
            <a:r>
              <a:rPr lang="en-US" sz="3600" dirty="0"/>
              <a:t> – Direction of electrical activity</a:t>
            </a:r>
          </a:p>
          <a:p>
            <a:pPr>
              <a:buFont typeface="Arial" panose="020B0704020202020204" pitchFamily="34" charset="0"/>
              <a:buChar char="•"/>
            </a:pPr>
            <a:r>
              <a:rPr lang="en-US" sz="3600" b="1" dirty="0"/>
              <a:t>Wave abnormalities</a:t>
            </a:r>
            <a:r>
              <a:rPr lang="en-US" sz="3600" dirty="0"/>
              <a:t> – May indicate ischemia, infarction, hypertrophy, or electrolyte imbalance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sz="3200" dirty="0"/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1169035" y="281940"/>
            <a:ext cx="9853930" cy="6321425"/>
          </a:xfrm>
        </p:spPr>
        <p:txBody>
          <a:bodyPr>
            <a:normAutofit fontScale="87500" lnSpcReduction="10000"/>
          </a:bodyPr>
          <a:lstStyle/>
          <a:p>
            <a:pPr marL="0" indent="0">
              <a:buNone/>
            </a:pPr>
            <a:r>
              <a:rPr lang="en-US" sz="3600" dirty="0"/>
              <a:t>🫀 </a:t>
            </a:r>
            <a:r>
              <a:rPr lang="en-US" sz="3600" b="1" dirty="0">
                <a:solidFill>
                  <a:srgbClr val="FF0000"/>
                </a:solidFill>
              </a:rPr>
              <a:t>Second-degree</a:t>
            </a:r>
            <a:r>
              <a:rPr lang="en-US" sz="3600" b="1" dirty="0">
                <a:solidFill>
                  <a:srgbClr val="FF0000"/>
                </a:solidFill>
                <a:latin typeface="Google Sans"/>
              </a:rPr>
              <a:t> </a:t>
            </a:r>
            <a:r>
              <a:rPr lang="en-US" sz="3600" b="1" i="0" dirty="0">
                <a:solidFill>
                  <a:srgbClr val="FF0000"/>
                </a:solidFill>
                <a:effectLst/>
                <a:latin typeface="Google Sans"/>
              </a:rPr>
              <a:t>HEART block</a:t>
            </a:r>
          </a:p>
          <a:p>
            <a:r>
              <a:rPr lang="en-US" sz="4000" b="1" dirty="0">
                <a:sym typeface="+mn-ea"/>
              </a:rPr>
              <a:t>🔹</a:t>
            </a:r>
            <a:r>
              <a:rPr lang="en-US" sz="3200" b="1" dirty="0"/>
              <a:t>Mobitz Type I (Wenckebach)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b="1" dirty="0"/>
              <a:t>ECG pattern</a:t>
            </a:r>
            <a:r>
              <a:rPr lang="en-US" sz="3200" dirty="0"/>
              <a:t>: Progressive prolongation of the PR interval until a P wave fails to conduct (a dropped QRS), then resets and the cycle repeats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 </a:t>
            </a:r>
            <a:r>
              <a:rPr lang="en-US" sz="3200" b="1" dirty="0"/>
              <a:t>Anatomical site</a:t>
            </a:r>
            <a:r>
              <a:rPr lang="en-US" sz="3200" dirty="0"/>
              <a:t>: Typically within or just above the AV node—termed a </a:t>
            </a:r>
            <a:r>
              <a:rPr lang="en-US" sz="3200" i="1" dirty="0">
                <a:solidFill>
                  <a:srgbClr val="FF0000"/>
                </a:solidFill>
                <a:highlight>
                  <a:srgbClr val="FFFF00"/>
                </a:highlight>
              </a:rPr>
              <a:t>supra‑Hisian block</a:t>
            </a:r>
            <a:r>
              <a:rPr lang="en-US" sz="3200" dirty="0">
                <a:solidFill>
                  <a:srgbClr val="FF0000"/>
                </a:solidFill>
                <a:highlight>
                  <a:srgbClr val="FFFF00"/>
                </a:highlight>
              </a:rPr>
              <a:t>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b="1" dirty="0"/>
              <a:t>Clinical significance</a:t>
            </a:r>
            <a:r>
              <a:rPr lang="en-US" sz="3200" dirty="0"/>
              <a:t>: Often benign, seen in younger or highly vagal individuals; minimal risk of progression to complete block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b="1" dirty="0"/>
              <a:t>Treatment</a:t>
            </a:r>
            <a:r>
              <a:rPr lang="en-US" sz="3200" dirty="0"/>
              <a:t>: Usually none needed unless symptomatic</a:t>
            </a:r>
          </a:p>
          <a:p>
            <a:pPr marL="0" indent="0">
              <a:buNone/>
            </a:pPr>
            <a:endParaRPr lang="en-US" sz="3600" b="0" i="0" dirty="0">
              <a:solidFill>
                <a:srgbClr val="001D35"/>
              </a:solidFill>
              <a:effectLst/>
              <a:latin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131715187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1169035" y="281940"/>
            <a:ext cx="9853930" cy="6321425"/>
          </a:xfrm>
        </p:spPr>
        <p:txBody>
          <a:bodyPr>
            <a:normAutofit fontScale="87500" lnSpcReduction="10000"/>
          </a:bodyPr>
          <a:lstStyle/>
          <a:p>
            <a:pPr marL="0" indent="0">
              <a:buNone/>
            </a:pPr>
            <a:r>
              <a:rPr lang="en-US" sz="3600" dirty="0"/>
              <a:t>🫀 </a:t>
            </a:r>
            <a:r>
              <a:rPr lang="en-US" sz="3600" b="1" dirty="0">
                <a:solidFill>
                  <a:srgbClr val="FF0000"/>
                </a:solidFill>
              </a:rPr>
              <a:t>Second-degree</a:t>
            </a:r>
            <a:r>
              <a:rPr lang="en-US" sz="3600" b="1" dirty="0">
                <a:solidFill>
                  <a:srgbClr val="FF0000"/>
                </a:solidFill>
                <a:latin typeface="Google Sans"/>
              </a:rPr>
              <a:t> </a:t>
            </a:r>
            <a:r>
              <a:rPr lang="en-US" sz="3600" b="1" i="0" dirty="0">
                <a:solidFill>
                  <a:srgbClr val="FF0000"/>
                </a:solidFill>
                <a:effectLst/>
                <a:latin typeface="Google Sans"/>
              </a:rPr>
              <a:t>HEART block</a:t>
            </a:r>
          </a:p>
          <a:p>
            <a:r>
              <a:rPr lang="en-US" sz="4000" b="1" dirty="0">
                <a:sym typeface="+mn-ea"/>
              </a:rPr>
              <a:t>🔹</a:t>
            </a:r>
            <a:r>
              <a:rPr lang="en-US" sz="3200" b="1" dirty="0"/>
              <a:t>Mobitz Type I (Wenckebach)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b="1" dirty="0"/>
              <a:t>ECG pattern</a:t>
            </a:r>
            <a:r>
              <a:rPr lang="en-US" sz="3200" dirty="0"/>
              <a:t>: Progressive prolongation of the PR interval until a P wave fails to conduct (a dropped QRS), then resets and the cycle repeats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 </a:t>
            </a:r>
            <a:r>
              <a:rPr lang="en-US" sz="3200" b="1" dirty="0"/>
              <a:t>Anatomical site</a:t>
            </a:r>
            <a:r>
              <a:rPr lang="en-US" sz="3200" dirty="0"/>
              <a:t>: Typically within or just above the AV node—termed a </a:t>
            </a:r>
            <a:r>
              <a:rPr lang="en-US" sz="3200" i="1" dirty="0">
                <a:solidFill>
                  <a:srgbClr val="FF0000"/>
                </a:solidFill>
                <a:highlight>
                  <a:srgbClr val="FFFF00"/>
                </a:highlight>
              </a:rPr>
              <a:t>supra‑Hisian block</a:t>
            </a:r>
            <a:r>
              <a:rPr lang="en-US" sz="3200" dirty="0">
                <a:solidFill>
                  <a:srgbClr val="FF0000"/>
                </a:solidFill>
                <a:highlight>
                  <a:srgbClr val="FFFF00"/>
                </a:highlight>
              </a:rPr>
              <a:t>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b="1" dirty="0"/>
              <a:t>Clinical significance</a:t>
            </a:r>
            <a:r>
              <a:rPr lang="en-US" sz="3200" dirty="0"/>
              <a:t>: Often benign, seen in younger or highly vagal individuals; minimal risk of progression to complete block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b="1" dirty="0"/>
              <a:t>Treatment</a:t>
            </a:r>
            <a:r>
              <a:rPr lang="en-US" sz="3200" dirty="0"/>
              <a:t>: Usually none needed unless symptomatic</a:t>
            </a:r>
          </a:p>
          <a:p>
            <a:pPr marL="0" indent="0">
              <a:buNone/>
            </a:pPr>
            <a:endParaRPr lang="en-US" sz="3600" b="0" i="0" dirty="0">
              <a:solidFill>
                <a:srgbClr val="001D35"/>
              </a:solidFill>
              <a:effectLst/>
              <a:latin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265763227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4" name="Picture 4" descr="Second Degree Heart Block, Mobitz Type II • p waves ... | GrepMed">
            <a:extLst>
              <a:ext uri="{FF2B5EF4-FFF2-40B4-BE49-F238E27FC236}">
                <a16:creationId xmlns:a16="http://schemas.microsoft.com/office/drawing/2014/main" id="{BA8096E4-D0EF-239C-3E74-5FD77D1E95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941" y="1250950"/>
            <a:ext cx="11098118" cy="3981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427214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1169035" y="281940"/>
            <a:ext cx="9853930" cy="6321425"/>
          </a:xfrm>
        </p:spPr>
        <p:txBody>
          <a:bodyPr>
            <a:normAutofit fontScale="80000" lnSpcReduction="10000"/>
          </a:bodyPr>
          <a:lstStyle/>
          <a:p>
            <a:pPr marL="0" indent="0">
              <a:buNone/>
            </a:pPr>
            <a:r>
              <a:rPr lang="en-US" sz="3600" dirty="0"/>
              <a:t>🫀 </a:t>
            </a:r>
            <a:r>
              <a:rPr lang="en-US" sz="3600" b="1" dirty="0">
                <a:solidFill>
                  <a:srgbClr val="FF0000"/>
                </a:solidFill>
              </a:rPr>
              <a:t>Second-degree</a:t>
            </a:r>
            <a:r>
              <a:rPr lang="en-US" sz="3600" b="1" dirty="0">
                <a:solidFill>
                  <a:srgbClr val="FF0000"/>
                </a:solidFill>
                <a:latin typeface="Google Sans"/>
              </a:rPr>
              <a:t> </a:t>
            </a:r>
            <a:r>
              <a:rPr lang="en-US" sz="3600" b="1" i="0" dirty="0">
                <a:solidFill>
                  <a:srgbClr val="FF0000"/>
                </a:solidFill>
                <a:effectLst/>
                <a:latin typeface="Google Sans"/>
              </a:rPr>
              <a:t>HEART block</a:t>
            </a:r>
          </a:p>
          <a:p>
            <a:pPr marL="0" indent="0">
              <a:buNone/>
            </a:pPr>
            <a:r>
              <a:rPr lang="en-US" sz="4000" b="1" dirty="0">
                <a:sym typeface="+mn-ea"/>
              </a:rPr>
              <a:t>🔹</a:t>
            </a:r>
            <a:r>
              <a:rPr lang="en-US" sz="3200" b="1" dirty="0"/>
              <a:t> Mobitz Type II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b="1" dirty="0"/>
              <a:t>ECG pattern</a:t>
            </a:r>
            <a:r>
              <a:rPr lang="en-US" sz="3200" dirty="0"/>
              <a:t>: PR interval remains constant; however, occasionally a P wave fails to conduct unexpectedly (no progressive lengthening).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b="1" dirty="0"/>
              <a:t>Anatomical site</a:t>
            </a:r>
            <a:r>
              <a:rPr lang="en-US" sz="3200" dirty="0"/>
              <a:t>: Below the AV node—within the His‑Purkinje system (</a:t>
            </a:r>
            <a:r>
              <a:rPr lang="en-US" sz="3200" i="1" dirty="0"/>
              <a:t>infra‑Hisian block</a:t>
            </a:r>
            <a:r>
              <a:rPr lang="en-US" sz="3200" dirty="0"/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b="1" dirty="0"/>
              <a:t>Clinical significance</a:t>
            </a:r>
            <a:r>
              <a:rPr lang="en-US" sz="3200" dirty="0"/>
              <a:t>: Often associated with structural cardiac disease; high risk of rapid progression to </a:t>
            </a:r>
            <a:r>
              <a:rPr lang="en-US" sz="3200" b="1" dirty="0"/>
              <a:t>third‑degree AV block</a:t>
            </a:r>
            <a:r>
              <a:rPr lang="en-US" sz="3200" dirty="0"/>
              <a:t>, syncope, or sudden arrest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b="1" dirty="0"/>
              <a:t>Treatment</a:t>
            </a:r>
            <a:r>
              <a:rPr lang="en-US" sz="3200" dirty="0"/>
              <a:t>: Permanent pacemaker is typically required, even if asymptomatic</a:t>
            </a:r>
          </a:p>
          <a:p>
            <a:endParaRPr lang="en-US" sz="3600" b="0" i="0" dirty="0">
              <a:solidFill>
                <a:srgbClr val="001D35"/>
              </a:solidFill>
              <a:effectLst/>
              <a:latin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310800840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1169035" y="281940"/>
            <a:ext cx="9853930" cy="6321425"/>
          </a:xfrm>
        </p:spPr>
        <p:txBody>
          <a:bodyPr>
            <a:normAutofit fontScale="80000" lnSpcReduction="10000"/>
          </a:bodyPr>
          <a:lstStyle/>
          <a:p>
            <a:pPr marL="0" indent="0">
              <a:buNone/>
            </a:pPr>
            <a:r>
              <a:rPr lang="en-US" sz="3400" dirty="0"/>
              <a:t>🫀</a:t>
            </a:r>
            <a:r>
              <a:rPr lang="en-US" sz="3400" b="1" dirty="0"/>
              <a:t> </a:t>
            </a:r>
            <a:r>
              <a:rPr lang="en-US" sz="3400" b="1" dirty="0">
                <a:solidFill>
                  <a:srgbClr val="FF0000"/>
                </a:solidFill>
              </a:rPr>
              <a:t>symptoms &amp; Clinical Significance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400" b="1" dirty="0"/>
              <a:t>Symptoms</a:t>
            </a:r>
            <a:r>
              <a:rPr lang="en-US" sz="3400" dirty="0"/>
              <a:t>: Palpitations, dizziness, shortness of breath, chest discomfort, fainting.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400" b="1" dirty="0"/>
              <a:t>Severe risks</a:t>
            </a:r>
            <a:r>
              <a:rPr lang="en-US" sz="3400" dirty="0"/>
              <a:t>: Stroke (especially in </a:t>
            </a:r>
            <a:r>
              <a:rPr lang="en-US" sz="3400" dirty="0" err="1"/>
              <a:t>AFib</a:t>
            </a:r>
            <a:r>
              <a:rPr lang="en-US" sz="3400" dirty="0"/>
              <a:t>), heart failure, sudden cardiac arrest (particularly with VF or </a:t>
            </a:r>
            <a:r>
              <a:rPr lang="en-US" sz="3400" dirty="0" err="1"/>
              <a:t>Torsades</a:t>
            </a:r>
            <a:r>
              <a:rPr lang="en-US" sz="3400" dirty="0"/>
              <a:t>). </a:t>
            </a:r>
          </a:p>
          <a:p>
            <a:pPr marL="0" indent="0">
              <a:buNone/>
            </a:pPr>
            <a:r>
              <a:rPr lang="en-US" sz="3400" dirty="0"/>
              <a:t>🫀</a:t>
            </a:r>
            <a:r>
              <a:rPr lang="en-US" sz="3400" b="1" dirty="0"/>
              <a:t> </a:t>
            </a:r>
            <a:r>
              <a:rPr lang="en-US" sz="3400" b="1" dirty="0">
                <a:solidFill>
                  <a:srgbClr val="FF0000"/>
                </a:solidFill>
              </a:rPr>
              <a:t>Tools and tests</a:t>
            </a:r>
            <a:r>
              <a:rPr lang="en-US" sz="3400" dirty="0">
                <a:solidFill>
                  <a:srgbClr val="FF0000"/>
                </a:solidFill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400" dirty="0"/>
              <a:t>ECG (often first line)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400" dirty="0"/>
              <a:t>Holter or event monitors for prolonged assessment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400" dirty="0"/>
              <a:t>Electrophysiology studies (in-depth electrical mapping)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400" dirty="0"/>
              <a:t>Imaging and other tests (echocardiography, CT, MRI, tilt-table)</a:t>
            </a:r>
            <a:endParaRPr lang="en-US" sz="3400" b="1" i="0" dirty="0">
              <a:solidFill>
                <a:srgbClr val="FF0000"/>
              </a:solidFill>
              <a:effectLst/>
              <a:latin typeface="Google Sans"/>
            </a:endParaRPr>
          </a:p>
          <a:p>
            <a:pPr marL="0" indent="0">
              <a:buNone/>
            </a:pPr>
            <a:endParaRPr lang="en-US" sz="3600" b="0" i="0" dirty="0">
              <a:solidFill>
                <a:srgbClr val="001D35"/>
              </a:solidFill>
              <a:effectLst/>
              <a:latin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1778136873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1169035" y="281940"/>
            <a:ext cx="9853930" cy="6321425"/>
          </a:xfrm>
        </p:spPr>
        <p:txBody>
          <a:bodyPr>
            <a:normAutofit fontScale="87500" lnSpcReduction="20000"/>
          </a:bodyPr>
          <a:lstStyle/>
          <a:p>
            <a:r>
              <a:rPr lang="en-US" sz="3400" dirty="0"/>
              <a:t>🫀</a:t>
            </a:r>
            <a:r>
              <a:rPr lang="en-US" sz="3400" b="1" dirty="0"/>
              <a:t> Treatment &amp; Management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400" b="1" dirty="0"/>
              <a:t>Lifestyle modifications</a:t>
            </a:r>
            <a:r>
              <a:rPr lang="en-US" sz="3400" dirty="0"/>
              <a:t>: Avoid stimulants (caffeine, alcohol), manage sleep apnea, hypertension, etc.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400" b="1" dirty="0"/>
              <a:t>Medications</a:t>
            </a:r>
            <a:r>
              <a:rPr lang="en-US" sz="3400" dirty="0"/>
              <a:t>: Rate/rhythm control (e.g., beta‑blockers, calcium‑channel blockers, anticoagulants in </a:t>
            </a:r>
            <a:r>
              <a:rPr lang="en-US" sz="3400" dirty="0" err="1"/>
              <a:t>AFib</a:t>
            </a:r>
            <a:r>
              <a:rPr lang="en-US" sz="3400" dirty="0"/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400" b="1" dirty="0"/>
              <a:t>Procedures &amp; Devices</a:t>
            </a:r>
            <a:r>
              <a:rPr lang="en-US" sz="3400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400" dirty="0"/>
              <a:t>Cardioversion (electrical “reset”)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400" dirty="0"/>
              <a:t>Catheter ablation for supraventricular arrhythmias and </a:t>
            </a:r>
            <a:r>
              <a:rPr lang="en-US" sz="3400" dirty="0" err="1"/>
              <a:t>AFib</a:t>
            </a:r>
            <a:r>
              <a:rPr lang="en-US" sz="3400" dirty="0"/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400" dirty="0"/>
              <a:t>Pacemakers for bradycardia; ICDs for ventricular tachycardia/fibrillation </a:t>
            </a:r>
          </a:p>
          <a:p>
            <a:pPr marL="0" indent="0">
              <a:buNone/>
            </a:pPr>
            <a:endParaRPr lang="en-US" sz="3600" b="0" i="0" dirty="0">
              <a:solidFill>
                <a:srgbClr val="001D35"/>
              </a:solidFill>
              <a:effectLst/>
              <a:latin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585902975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1169035" y="281940"/>
            <a:ext cx="9853930" cy="6321425"/>
          </a:xfrm>
        </p:spPr>
        <p:txBody>
          <a:bodyPr>
            <a:normAutofit fontScale="80000" lnSpcReduction="20000"/>
          </a:bodyPr>
          <a:lstStyle/>
          <a:p>
            <a:pPr marL="0" indent="0" algn="ctr">
              <a:buNone/>
            </a:pPr>
            <a:r>
              <a:rPr lang="en-US" sz="9300" b="1" dirty="0">
                <a:solidFill>
                  <a:srgbClr val="FF0000"/>
                </a:solidFill>
              </a:rPr>
              <a:t>Thank YOU </a:t>
            </a:r>
          </a:p>
          <a:p>
            <a:pPr marL="0" indent="0" algn="ctr">
              <a:buNone/>
            </a:pPr>
            <a:r>
              <a:rPr lang="en-US" sz="9300" b="1" dirty="0">
                <a:solidFill>
                  <a:srgbClr val="FF0000"/>
                </a:solidFill>
              </a:rPr>
              <a:t>And </a:t>
            </a:r>
          </a:p>
          <a:p>
            <a:pPr marL="0" indent="0" algn="ctr">
              <a:buNone/>
            </a:pPr>
            <a:r>
              <a:rPr lang="en-US" sz="9300" b="1" dirty="0">
                <a:solidFill>
                  <a:srgbClr val="FF0000"/>
                </a:solidFill>
              </a:rPr>
              <a:t>Welcome to </a:t>
            </a:r>
            <a:r>
              <a:rPr lang="en-US" sz="9300" b="1">
                <a:solidFill>
                  <a:srgbClr val="FF0000"/>
                </a:solidFill>
              </a:rPr>
              <a:t>the academic year </a:t>
            </a:r>
          </a:p>
          <a:p>
            <a:pPr marL="0" indent="0" algn="ctr">
              <a:buNone/>
            </a:pPr>
            <a:r>
              <a:rPr lang="en-US" sz="9300" b="1">
                <a:solidFill>
                  <a:srgbClr val="FF0000"/>
                </a:solidFill>
              </a:rPr>
              <a:t>2025 - 2026</a:t>
            </a:r>
            <a:endParaRPr lang="en-US" sz="9300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sz="3600" b="0" i="0" dirty="0">
              <a:solidFill>
                <a:srgbClr val="001D35"/>
              </a:solidFill>
              <a:effectLst/>
              <a:latin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28148220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1423686" y="740780"/>
            <a:ext cx="9853914" cy="574104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b="1" dirty="0"/>
              <a:t>🔹</a:t>
            </a:r>
            <a:r>
              <a:rPr lang="en-US" sz="3200" dirty="0"/>
              <a:t>🫀 </a:t>
            </a:r>
            <a:r>
              <a:rPr lang="en-US" sz="3200" b="1" dirty="0">
                <a:solidFill>
                  <a:srgbClr val="FF0000"/>
                </a:solidFill>
              </a:rPr>
              <a:t>Types of Cardiac Dysrhythmias</a:t>
            </a:r>
          </a:p>
          <a:p>
            <a:pPr marL="0" indent="0">
              <a:buNone/>
            </a:pPr>
            <a:r>
              <a:rPr lang="en-US" sz="3200" b="1" dirty="0">
                <a:solidFill>
                  <a:srgbClr val="FF0000"/>
                </a:solidFill>
              </a:rPr>
              <a:t>1. Sinus Dysrhythmias</a:t>
            </a:r>
          </a:p>
          <a:p>
            <a:pPr>
              <a:buFont typeface="Arial" panose="020B0704020202020204" pitchFamily="34" charset="0"/>
              <a:buChar char="•"/>
            </a:pPr>
            <a:r>
              <a:rPr lang="en-US" sz="3200" b="1" dirty="0"/>
              <a:t>Sinus Tachycardia</a:t>
            </a:r>
            <a:r>
              <a:rPr lang="en-US" sz="3200" dirty="0"/>
              <a:t> – HR &gt; 100 bpm</a:t>
            </a:r>
          </a:p>
          <a:p>
            <a:pPr>
              <a:buFont typeface="Arial" panose="020B0704020202020204" pitchFamily="34" charset="0"/>
              <a:buChar char="•"/>
            </a:pPr>
            <a:r>
              <a:rPr lang="en-US" sz="3200" b="1" dirty="0"/>
              <a:t>Sinus Bradycardia</a:t>
            </a:r>
            <a:r>
              <a:rPr lang="en-US" sz="3200" dirty="0"/>
              <a:t> – HR &lt; 60 bpm</a:t>
            </a:r>
          </a:p>
          <a:p>
            <a:pPr>
              <a:buFont typeface="Arial" panose="020B0704020202020204" pitchFamily="34" charset="0"/>
              <a:buChar char="•"/>
            </a:pPr>
            <a:r>
              <a:rPr lang="en-US" sz="3200" b="1" dirty="0"/>
              <a:t>Sinus Arrhythmia</a:t>
            </a:r>
            <a:r>
              <a:rPr lang="en-US" sz="3200" dirty="0"/>
              <a:t> – Irregular rhythm, often related to breathing</a:t>
            </a:r>
          </a:p>
          <a:p>
            <a:pPr marL="0" indent="0">
              <a:buNone/>
            </a:pPr>
            <a:endParaRPr lang="en-US" sz="3600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sz="32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1423686" y="740780"/>
            <a:ext cx="9853914" cy="5741042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4000" b="1" dirty="0"/>
              <a:t>🔹</a:t>
            </a:r>
            <a:r>
              <a:rPr lang="en-US" sz="3200" dirty="0"/>
              <a:t>🫀 </a:t>
            </a:r>
            <a:r>
              <a:rPr lang="en-US" sz="3200" b="1" dirty="0"/>
              <a:t>Types of Cardiac Dysrhythmias</a:t>
            </a:r>
          </a:p>
          <a:p>
            <a:pPr marL="0" indent="0">
              <a:buNone/>
            </a:pPr>
            <a:r>
              <a:rPr lang="en-US" sz="3200" b="1" dirty="0">
                <a:solidFill>
                  <a:srgbClr val="FF0000"/>
                </a:solidFill>
              </a:rPr>
              <a:t>2. Atrial Dysrhythmias</a:t>
            </a:r>
          </a:p>
          <a:p>
            <a:pPr>
              <a:buFont typeface="Arial" panose="020B0704020202020204" pitchFamily="34" charset="0"/>
              <a:buChar char="•"/>
            </a:pPr>
            <a:r>
              <a:rPr lang="en-US" sz="3200" b="1" dirty="0"/>
              <a:t>Atrial Fibrillation (</a:t>
            </a:r>
            <a:r>
              <a:rPr lang="en-US" sz="3200" b="1" dirty="0" err="1"/>
              <a:t>AFib</a:t>
            </a:r>
            <a:r>
              <a:rPr lang="en-US" sz="3200" b="1" dirty="0"/>
              <a:t>)</a:t>
            </a:r>
            <a:r>
              <a:rPr lang="en-US" sz="3200" dirty="0"/>
              <a:t> – Irregular, chaotic atrial activity</a:t>
            </a:r>
          </a:p>
          <a:p>
            <a:pPr>
              <a:buFont typeface="Arial" panose="020B0704020202020204" pitchFamily="34" charset="0"/>
              <a:buChar char="•"/>
            </a:pPr>
            <a:r>
              <a:rPr lang="en-US" sz="3200" b="1" dirty="0"/>
              <a:t>Atrial Flutter</a:t>
            </a:r>
            <a:r>
              <a:rPr lang="en-US" sz="3200" dirty="0"/>
              <a:t> – Rapid, regular atrial rhythm (sawtooth waves)</a:t>
            </a:r>
          </a:p>
          <a:p>
            <a:pPr>
              <a:buFont typeface="Arial" panose="020B0704020202020204" pitchFamily="34" charset="0"/>
              <a:buChar char="•"/>
            </a:pPr>
            <a:r>
              <a:rPr lang="en-US" sz="3200" b="1" dirty="0"/>
              <a:t>Supraventricular Tachycardia (SVT)</a:t>
            </a:r>
            <a:r>
              <a:rPr lang="en-US" sz="3200" dirty="0"/>
              <a:t> – Fast rhythm from above the ventricles</a:t>
            </a:r>
          </a:p>
          <a:p>
            <a:pPr>
              <a:buFont typeface="Arial" panose="020B0704020202020204" pitchFamily="34" charset="0"/>
              <a:buChar char="•"/>
            </a:pPr>
            <a:r>
              <a:rPr lang="en-US" sz="3200" b="1" dirty="0"/>
              <a:t>Premature Atrial Contractions (PACs)</a:t>
            </a:r>
            <a:r>
              <a:rPr lang="en-US" sz="3200" dirty="0"/>
              <a:t> – Early atrial beats</a:t>
            </a:r>
          </a:p>
          <a:p>
            <a:pPr marL="0" indent="0">
              <a:buNone/>
            </a:pPr>
            <a:endParaRPr lang="en-US" sz="3600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sz="32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1423686" y="740780"/>
            <a:ext cx="9853914" cy="574104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b="1" dirty="0"/>
              <a:t>🔹</a:t>
            </a:r>
            <a:r>
              <a:rPr lang="en-US" sz="3200" dirty="0"/>
              <a:t>🫀 </a:t>
            </a:r>
            <a:r>
              <a:rPr lang="en-US" sz="3200" b="1" dirty="0"/>
              <a:t>Types of Cardiac Dysrhythmias</a:t>
            </a:r>
          </a:p>
          <a:p>
            <a:pPr marL="0" indent="0">
              <a:buNone/>
            </a:pPr>
            <a:r>
              <a:rPr lang="en-US" sz="3200" b="1" dirty="0">
                <a:solidFill>
                  <a:srgbClr val="FF0000"/>
                </a:solidFill>
              </a:rPr>
              <a:t>3. Junctional Dysrhythmias</a:t>
            </a:r>
          </a:p>
          <a:p>
            <a:pPr>
              <a:buFont typeface="Arial" panose="020B0704020202020204" pitchFamily="34" charset="0"/>
              <a:buChar char="•"/>
            </a:pPr>
            <a:r>
              <a:rPr lang="en-US" sz="3200" b="1" dirty="0"/>
              <a:t>Junctional Rhythm</a:t>
            </a:r>
            <a:r>
              <a:rPr lang="en-US" sz="3200" dirty="0"/>
              <a:t> – Impulse originates near AV node</a:t>
            </a:r>
          </a:p>
          <a:p>
            <a:pPr>
              <a:buFont typeface="Arial" panose="020B0704020202020204" pitchFamily="34" charset="0"/>
              <a:buChar char="•"/>
            </a:pPr>
            <a:r>
              <a:rPr lang="en-US" sz="3200" b="1" dirty="0"/>
              <a:t>Accelerated Junctional Rhythm</a:t>
            </a:r>
            <a:r>
              <a:rPr lang="en-US" sz="3200" dirty="0"/>
              <a:t> – Faster rate than normal junctional rhythm</a:t>
            </a:r>
          </a:p>
          <a:p>
            <a:pPr>
              <a:buFont typeface="Arial" panose="020B0704020202020204" pitchFamily="34" charset="0"/>
              <a:buChar char="•"/>
            </a:pPr>
            <a:r>
              <a:rPr lang="en-US" sz="3200" b="1" dirty="0"/>
              <a:t>Premature Junctional Complexes (PJCs)</a:t>
            </a:r>
            <a:r>
              <a:rPr lang="en-US" sz="3200" dirty="0"/>
              <a:t> – Early beats from AV junction</a:t>
            </a:r>
          </a:p>
          <a:p>
            <a:pPr marL="0" indent="0">
              <a:buNone/>
            </a:pPr>
            <a:endParaRPr lang="en-US" sz="3600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sz="32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1423686" y="740780"/>
            <a:ext cx="9853914" cy="574104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4000" b="1" dirty="0"/>
              <a:t>🔹</a:t>
            </a:r>
            <a:r>
              <a:rPr lang="en-US" sz="3200" dirty="0"/>
              <a:t>🫀 </a:t>
            </a:r>
            <a:r>
              <a:rPr lang="en-US" sz="3200" b="1" dirty="0"/>
              <a:t>Types of Cardiac Dysrhythmias</a:t>
            </a:r>
          </a:p>
          <a:p>
            <a:pPr marL="0" indent="0">
              <a:buNone/>
            </a:pPr>
            <a:r>
              <a:rPr lang="en-US" sz="2800" b="1" dirty="0">
                <a:solidFill>
                  <a:srgbClr val="FF0000"/>
                </a:solidFill>
              </a:rPr>
              <a:t>4. Ventricular Dysrhythmias</a:t>
            </a:r>
          </a:p>
          <a:p>
            <a:pPr>
              <a:buFont typeface="Arial" panose="020B0704020202020204" pitchFamily="34" charset="0"/>
              <a:buChar char="•"/>
            </a:pPr>
            <a:r>
              <a:rPr lang="en-US" sz="2800" b="1" dirty="0"/>
              <a:t>Premature Ventricular Contractions (PVCs)</a:t>
            </a:r>
            <a:r>
              <a:rPr lang="en-US" sz="2800" dirty="0"/>
              <a:t> – Early ventricular beats</a:t>
            </a:r>
          </a:p>
          <a:p>
            <a:pPr>
              <a:buFont typeface="Arial" panose="020B0704020202020204" pitchFamily="34" charset="0"/>
              <a:buChar char="•"/>
            </a:pPr>
            <a:r>
              <a:rPr lang="en-US" sz="2800" b="1" dirty="0"/>
              <a:t>Ventricular Tachycardia (</a:t>
            </a:r>
            <a:r>
              <a:rPr lang="en-US" sz="2800" b="1" dirty="0" err="1"/>
              <a:t>VTach</a:t>
            </a:r>
            <a:r>
              <a:rPr lang="en-US" sz="2800" b="1" dirty="0"/>
              <a:t>)</a:t>
            </a:r>
            <a:r>
              <a:rPr lang="en-US" sz="2800" dirty="0"/>
              <a:t> – Fast, wide QRS complex rhythm</a:t>
            </a:r>
          </a:p>
          <a:p>
            <a:pPr>
              <a:buFont typeface="Arial" panose="020B0704020202020204" pitchFamily="34" charset="0"/>
              <a:buChar char="•"/>
            </a:pPr>
            <a:r>
              <a:rPr lang="en-US" sz="2800" b="1" dirty="0"/>
              <a:t>Ventricular Fibrillation (</a:t>
            </a:r>
            <a:r>
              <a:rPr lang="en-US" sz="2800" b="1" dirty="0" err="1"/>
              <a:t>VFib</a:t>
            </a:r>
            <a:r>
              <a:rPr lang="en-US" sz="2800" b="1" dirty="0"/>
              <a:t>)</a:t>
            </a:r>
            <a:r>
              <a:rPr lang="en-US" sz="2800" dirty="0"/>
              <a:t> – Chaotic, uncoordinated electrical activity</a:t>
            </a:r>
          </a:p>
          <a:p>
            <a:pPr>
              <a:buFont typeface="Arial" panose="020B0704020202020204" pitchFamily="34" charset="0"/>
              <a:buChar char="•"/>
            </a:pPr>
            <a:r>
              <a:rPr lang="en-US" sz="2800" b="1" dirty="0" err="1"/>
              <a:t>Torsades</a:t>
            </a:r>
            <a:r>
              <a:rPr lang="en-US" sz="2800" b="1" dirty="0"/>
              <a:t> de Pointes</a:t>
            </a:r>
            <a:r>
              <a:rPr lang="en-US" sz="2800" dirty="0"/>
              <a:t> – Polymorphic VT, often drug-induced</a:t>
            </a:r>
          </a:p>
          <a:p>
            <a:pPr marL="0" indent="0">
              <a:buNone/>
            </a:pPr>
            <a:endParaRPr lang="en-US" sz="3600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sz="32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1423686" y="740780"/>
            <a:ext cx="9853914" cy="574104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4000" b="1" dirty="0"/>
              <a:t>🔹</a:t>
            </a:r>
            <a:r>
              <a:rPr lang="en-US" sz="3200" dirty="0"/>
              <a:t>🫀 </a:t>
            </a:r>
            <a:r>
              <a:rPr lang="en-US" sz="3200" b="1" dirty="0"/>
              <a:t>Types of Cardiac Dysrhythmias</a:t>
            </a:r>
          </a:p>
          <a:p>
            <a:pPr marL="0" indent="0">
              <a:buNone/>
            </a:pPr>
            <a:r>
              <a:rPr lang="en-US" sz="3200" b="1" dirty="0">
                <a:solidFill>
                  <a:srgbClr val="FF0000"/>
                </a:solidFill>
              </a:rPr>
              <a:t>5. Heart Blocks (AV Blocks)</a:t>
            </a:r>
          </a:p>
          <a:p>
            <a:pPr>
              <a:buFont typeface="Arial" panose="020B0704020202020204" pitchFamily="34" charset="0"/>
              <a:buChar char="•"/>
            </a:pPr>
            <a:r>
              <a:rPr lang="en-US" sz="3200" b="1" dirty="0"/>
              <a:t>First-Degree Block</a:t>
            </a:r>
            <a:r>
              <a:rPr lang="en-US" sz="3200" dirty="0"/>
              <a:t> – Prolonged PR interval</a:t>
            </a:r>
          </a:p>
          <a:p>
            <a:pPr>
              <a:buFont typeface="Arial" panose="020B0704020202020204" pitchFamily="34" charset="0"/>
              <a:buChar char="•"/>
            </a:pPr>
            <a:r>
              <a:rPr lang="en-US" sz="3200" b="1" dirty="0"/>
              <a:t>Second-Degree Block</a:t>
            </a:r>
            <a:endParaRPr lang="en-US" sz="3200" dirty="0"/>
          </a:p>
          <a:p>
            <a:pPr marL="742950" lvl="1" indent="-285750">
              <a:buFont typeface="Arial" panose="020B0704020202020204" pitchFamily="34" charset="0"/>
              <a:buChar char="•"/>
            </a:pPr>
            <a:r>
              <a:rPr lang="en-US" sz="3200" i="1" dirty="0"/>
              <a:t>Type I (Wenckebach)</a:t>
            </a:r>
            <a:r>
              <a:rPr lang="en-US" sz="3200" dirty="0"/>
              <a:t> – Progressive PR lengthening</a:t>
            </a:r>
          </a:p>
          <a:p>
            <a:pPr marL="742950" lvl="1" indent="-285750">
              <a:buFont typeface="Arial" panose="020B0704020202020204" pitchFamily="34" charset="0"/>
              <a:buChar char="•"/>
            </a:pPr>
            <a:r>
              <a:rPr lang="en-US" sz="3200" i="1" dirty="0"/>
              <a:t>Type II</a:t>
            </a:r>
            <a:r>
              <a:rPr lang="en-US" sz="3200" dirty="0"/>
              <a:t> – Intermittent dropped beats</a:t>
            </a:r>
          </a:p>
          <a:p>
            <a:pPr>
              <a:buFont typeface="Arial" panose="020B0704020202020204" pitchFamily="34" charset="0"/>
              <a:buChar char="•"/>
            </a:pPr>
            <a:r>
              <a:rPr lang="en-US" sz="3200" b="1" dirty="0"/>
              <a:t>Third-Degree Block (Complete Block)</a:t>
            </a:r>
            <a:r>
              <a:rPr lang="en-US" sz="3200" dirty="0"/>
              <a:t> – No atrial-ventricular conduction</a:t>
            </a:r>
          </a:p>
          <a:p>
            <a:pPr marL="0" indent="0">
              <a:buNone/>
            </a:pPr>
            <a:endParaRPr lang="en-US" sz="3600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sz="32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2858947" y="249874"/>
            <a:ext cx="7974957" cy="1428456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endParaRPr lang="en-US" sz="3600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sz="5200" b="1" dirty="0">
                <a:solidFill>
                  <a:srgbClr val="FF0000"/>
                </a:solidFill>
              </a:rPr>
              <a:t>Sinus Dysrhythmias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sz="3200" dirty="0"/>
          </a:p>
        </p:txBody>
      </p:sp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6981" y="1818240"/>
            <a:ext cx="7664249" cy="4442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1192192" y="324091"/>
            <a:ext cx="10085408" cy="62271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/>
              <a:t>🫀 </a:t>
            </a:r>
            <a:r>
              <a:rPr lang="en-US" sz="3200" b="1" dirty="0">
                <a:solidFill>
                  <a:srgbClr val="FF0000"/>
                </a:solidFill>
              </a:rPr>
              <a:t>Sinus Tachycardia</a:t>
            </a:r>
            <a:r>
              <a:rPr lang="en-US" sz="3200" dirty="0">
                <a:solidFill>
                  <a:srgbClr val="FF0000"/>
                </a:solidFill>
              </a:rPr>
              <a:t> </a:t>
            </a:r>
            <a:r>
              <a:rPr lang="en-US" sz="3200" dirty="0"/>
              <a:t>– HR &gt; 100 bpm</a:t>
            </a:r>
          </a:p>
          <a:p>
            <a:pPr marL="0" indent="0">
              <a:buNone/>
            </a:pPr>
            <a:r>
              <a:rPr lang="en-US" sz="3200" dirty="0"/>
              <a:t>- </a:t>
            </a:r>
            <a:r>
              <a:rPr lang="en-US" sz="2800" dirty="0"/>
              <a:t>A </a:t>
            </a:r>
            <a:r>
              <a:rPr lang="en-US" sz="2800" b="1" dirty="0"/>
              <a:t>normal rhythm</a:t>
            </a:r>
            <a:r>
              <a:rPr lang="en-US" sz="2800" dirty="0"/>
              <a:t> originating from the </a:t>
            </a:r>
            <a:r>
              <a:rPr lang="en-US" sz="2800" b="1" dirty="0"/>
              <a:t>sinoatrial 	(SA) node</a:t>
            </a:r>
            <a:r>
              <a:rPr lang="en-US" sz="2800" dirty="0"/>
              <a:t> with a </a:t>
            </a:r>
            <a:r>
              <a:rPr lang="en-US" sz="2800" b="1" dirty="0"/>
              <a:t>heart rate &gt;100 bpm</a:t>
            </a:r>
            <a:r>
              <a:rPr lang="en-US" sz="2800" dirty="0"/>
              <a:t> (in adults).</a:t>
            </a:r>
          </a:p>
          <a:p>
            <a:pPr marL="0" indent="0">
              <a:buNone/>
            </a:pPr>
            <a:r>
              <a:rPr lang="en-US" sz="2800" dirty="0"/>
              <a:t>- </a:t>
            </a:r>
            <a:r>
              <a:rPr lang="en-US" sz="2800" b="1" dirty="0"/>
              <a:t>ECG Characteristics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800" dirty="0"/>
              <a:t>Regular rhythm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800" dirty="0"/>
              <a:t>HR: 100–150 bpm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800" dirty="0"/>
              <a:t>Normal P waves before every QRS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800" dirty="0"/>
              <a:t>PR interval and QRS duration: Normal</a:t>
            </a:r>
          </a:p>
          <a:p>
            <a:pPr marL="0" indent="0">
              <a:buNone/>
            </a:pPr>
            <a:endParaRPr lang="en-US" sz="3600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sz="320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2613" y="0"/>
            <a:ext cx="84867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1192192" y="324091"/>
            <a:ext cx="10085408" cy="622718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3200" b="1" dirty="0"/>
              <a:t>🔹 </a:t>
            </a:r>
            <a:r>
              <a:rPr lang="en-US" sz="3200" b="1" dirty="0">
                <a:solidFill>
                  <a:srgbClr val="FF0000"/>
                </a:solidFill>
              </a:rPr>
              <a:t>Causes</a:t>
            </a:r>
          </a:p>
          <a:p>
            <a:pPr>
              <a:buFont typeface="Arial" panose="020B0704020202020204" pitchFamily="34" charset="0"/>
              <a:buChar char="•"/>
            </a:pPr>
            <a:r>
              <a:rPr lang="en-US" sz="3200" dirty="0"/>
              <a:t>Fever</a:t>
            </a:r>
          </a:p>
          <a:p>
            <a:pPr>
              <a:buFont typeface="Arial" panose="020B0704020202020204" pitchFamily="34" charset="0"/>
              <a:buChar char="•"/>
            </a:pPr>
            <a:r>
              <a:rPr lang="en-US" sz="3200" dirty="0"/>
              <a:t>Pain</a:t>
            </a:r>
          </a:p>
          <a:p>
            <a:pPr>
              <a:buFont typeface="Arial" panose="020B0704020202020204" pitchFamily="34" charset="0"/>
              <a:buChar char="•"/>
            </a:pPr>
            <a:r>
              <a:rPr lang="en-US" sz="3200" dirty="0"/>
              <a:t>Anxiety/stress</a:t>
            </a:r>
          </a:p>
          <a:p>
            <a:pPr>
              <a:buFont typeface="Arial" panose="020B0704020202020204" pitchFamily="34" charset="0"/>
              <a:buChar char="•"/>
            </a:pPr>
            <a:r>
              <a:rPr lang="en-US" sz="3200" dirty="0"/>
              <a:t>Exercise</a:t>
            </a:r>
          </a:p>
          <a:p>
            <a:pPr>
              <a:buFont typeface="Arial" panose="020B0704020202020204" pitchFamily="34" charset="0"/>
              <a:buChar char="•"/>
            </a:pPr>
            <a:r>
              <a:rPr lang="en-US" sz="3200" dirty="0"/>
              <a:t>Hypovolemia</a:t>
            </a:r>
          </a:p>
          <a:p>
            <a:pPr>
              <a:buFont typeface="Arial" panose="020B0704020202020204" pitchFamily="34" charset="0"/>
              <a:buChar char="•"/>
            </a:pPr>
            <a:r>
              <a:rPr lang="en-US" sz="3200" dirty="0"/>
              <a:t>Anemia</a:t>
            </a:r>
          </a:p>
          <a:p>
            <a:pPr>
              <a:buFont typeface="Arial" panose="020B0704020202020204" pitchFamily="34" charset="0"/>
              <a:buChar char="•"/>
            </a:pPr>
            <a:r>
              <a:rPr lang="en-US" sz="3200" dirty="0"/>
              <a:t>Hyperthyroidism</a:t>
            </a:r>
          </a:p>
          <a:p>
            <a:pPr>
              <a:buFont typeface="Arial" panose="020B0704020202020204" pitchFamily="34" charset="0"/>
              <a:buChar char="•"/>
            </a:pPr>
            <a:r>
              <a:rPr lang="en-US" sz="3200" dirty="0"/>
              <a:t>Stimulants (e.g., caffeine, nicotine)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sz="3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Cardiac dysrhythmias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Abnormal heart rhythms caused by changes in electrical impulses that coordinate heartbeats.</a:t>
            </a:r>
          </a:p>
          <a:p>
            <a:r>
              <a:rPr lang="en-US" sz="3600" dirty="0"/>
              <a:t>Also known as arrhythmias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1192192" y="324091"/>
            <a:ext cx="10085408" cy="622718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3200" b="1" dirty="0"/>
              <a:t>🔹</a:t>
            </a:r>
            <a:r>
              <a:rPr lang="en-US" sz="2800" b="1" dirty="0">
                <a:solidFill>
                  <a:srgbClr val="FF0000"/>
                </a:solidFill>
              </a:rPr>
              <a:t>Symptoms</a:t>
            </a:r>
          </a:p>
          <a:p>
            <a:pPr>
              <a:buFont typeface="Arial" panose="020B0704020202020204" pitchFamily="34" charset="0"/>
              <a:buChar char="•"/>
            </a:pPr>
            <a:r>
              <a:rPr lang="en-US" sz="2800" dirty="0"/>
              <a:t>Palpitations</a:t>
            </a:r>
          </a:p>
          <a:p>
            <a:pPr>
              <a:buFont typeface="Arial" panose="020B0704020202020204" pitchFamily="34" charset="0"/>
              <a:buChar char="•"/>
            </a:pPr>
            <a:r>
              <a:rPr lang="en-US" sz="2800" dirty="0"/>
              <a:t>Dizziness</a:t>
            </a:r>
          </a:p>
          <a:p>
            <a:pPr>
              <a:buFont typeface="Arial" panose="020B0704020202020204" pitchFamily="34" charset="0"/>
              <a:buChar char="•"/>
            </a:pPr>
            <a:r>
              <a:rPr lang="en-US" sz="2800" dirty="0"/>
              <a:t>Shortness of breath</a:t>
            </a:r>
          </a:p>
          <a:p>
            <a:pPr>
              <a:buFont typeface="Arial" panose="020B0704020202020204" pitchFamily="34" charset="0"/>
              <a:buChar char="•"/>
            </a:pPr>
            <a:r>
              <a:rPr lang="en-US" sz="2800" dirty="0"/>
              <a:t>May be asymptomatic</a:t>
            </a:r>
          </a:p>
          <a:p>
            <a:pPr marL="0" indent="0">
              <a:buNone/>
            </a:pPr>
            <a:r>
              <a:rPr lang="en-US" sz="2800" b="1" dirty="0">
                <a:solidFill>
                  <a:srgbClr val="FF0000"/>
                </a:solidFill>
              </a:rPr>
              <a:t>🔹 Management</a:t>
            </a:r>
          </a:p>
          <a:p>
            <a:pPr>
              <a:buFont typeface="Arial" panose="020B0704020202020204" pitchFamily="34" charset="0"/>
              <a:buChar char="•"/>
            </a:pPr>
            <a:r>
              <a:rPr lang="en-US" sz="2800" b="1" dirty="0"/>
              <a:t>Treat underlying cause</a:t>
            </a:r>
            <a:r>
              <a:rPr lang="en-US" sz="2800" dirty="0"/>
              <a:t> (e.g., fluids, pain relief)</a:t>
            </a:r>
          </a:p>
          <a:p>
            <a:pPr>
              <a:buFont typeface="Arial" panose="020B0704020202020204" pitchFamily="34" charset="0"/>
              <a:buChar char="•"/>
            </a:pPr>
            <a:r>
              <a:rPr lang="en-US" sz="2800" b="1" dirty="0"/>
              <a:t>Beta-blockers</a:t>
            </a:r>
            <a:r>
              <a:rPr lang="en-US" sz="2800" dirty="0"/>
              <a:t> or </a:t>
            </a:r>
            <a:r>
              <a:rPr lang="en-US" sz="2800" b="1" dirty="0"/>
              <a:t>calcium channel blockers</a:t>
            </a:r>
            <a:r>
              <a:rPr lang="en-US" sz="2800" dirty="0"/>
              <a:t> in symptomatic patients</a:t>
            </a:r>
          </a:p>
          <a:p>
            <a:pPr>
              <a:buFont typeface="Arial" panose="020B0704020202020204" pitchFamily="34" charset="0"/>
              <a:buChar char="•"/>
            </a:pPr>
            <a:r>
              <a:rPr lang="en-US" sz="2800" dirty="0"/>
              <a:t>Monitor vitals and ECG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sz="320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1423686" y="740780"/>
            <a:ext cx="9853914" cy="574104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/>
              <a:t>🫀 </a:t>
            </a:r>
            <a:r>
              <a:rPr lang="en-US" sz="3200" b="1" dirty="0">
                <a:solidFill>
                  <a:srgbClr val="FF0000"/>
                </a:solidFill>
              </a:rPr>
              <a:t>Sinus Bradycardia</a:t>
            </a:r>
            <a:r>
              <a:rPr lang="en-US" sz="3200" dirty="0">
                <a:solidFill>
                  <a:srgbClr val="FF0000"/>
                </a:solidFill>
              </a:rPr>
              <a:t> </a:t>
            </a:r>
            <a:r>
              <a:rPr lang="en-US" sz="3200" dirty="0"/>
              <a:t>– HR &lt; 60 bpm</a:t>
            </a:r>
          </a:p>
          <a:p>
            <a:pPr marL="0" indent="0">
              <a:buNone/>
            </a:pPr>
            <a:r>
              <a:rPr lang="en-US" sz="3200" dirty="0"/>
              <a:t>- </a:t>
            </a:r>
            <a:r>
              <a:rPr lang="en-US" sz="2800" dirty="0"/>
              <a:t>A </a:t>
            </a:r>
            <a:r>
              <a:rPr lang="en-US" sz="2800" b="1" dirty="0"/>
              <a:t>normal rhythm</a:t>
            </a:r>
            <a:r>
              <a:rPr lang="en-US" sz="2800" dirty="0"/>
              <a:t> from the </a:t>
            </a:r>
            <a:r>
              <a:rPr lang="en-US" sz="2800" b="1" dirty="0"/>
              <a:t>sinoatrial (SA) node</a:t>
            </a:r>
            <a:r>
              <a:rPr lang="en-US" sz="2800" dirty="0"/>
              <a:t> with a </a:t>
            </a:r>
            <a:r>
              <a:rPr lang="en-US" sz="2800" b="1" dirty="0"/>
              <a:t>heart rate &lt;60 bpm</a:t>
            </a:r>
            <a:r>
              <a:rPr lang="en-US" sz="2800" dirty="0"/>
              <a:t> in adults.</a:t>
            </a:r>
            <a:endParaRPr lang="en-US" sz="3200" dirty="0"/>
          </a:p>
          <a:p>
            <a:pPr marL="0" indent="0">
              <a:buNone/>
            </a:pPr>
            <a:r>
              <a:rPr lang="en-US" sz="3200" b="1" dirty="0"/>
              <a:t>🔹 </a:t>
            </a:r>
            <a:r>
              <a:rPr lang="en-US" sz="3200" b="1" dirty="0">
                <a:solidFill>
                  <a:srgbClr val="FF0000"/>
                </a:solidFill>
              </a:rPr>
              <a:t>ECG Characteristics</a:t>
            </a:r>
          </a:p>
          <a:p>
            <a:pPr>
              <a:buFont typeface="Arial" panose="020B0704020202020204" pitchFamily="34" charset="0"/>
              <a:buChar char="•"/>
            </a:pPr>
            <a:r>
              <a:rPr lang="en-US" sz="2800" dirty="0"/>
              <a:t>Regular rhythm</a:t>
            </a:r>
          </a:p>
          <a:p>
            <a:pPr>
              <a:buFont typeface="Arial" panose="020B0704020202020204" pitchFamily="34" charset="0"/>
              <a:buChar char="•"/>
            </a:pPr>
            <a:r>
              <a:rPr lang="en-US" sz="2800" dirty="0"/>
              <a:t>HR: &lt;60 bpm</a:t>
            </a:r>
          </a:p>
          <a:p>
            <a:pPr>
              <a:buFont typeface="Arial" panose="020B0704020202020204" pitchFamily="34" charset="0"/>
              <a:buChar char="•"/>
            </a:pPr>
            <a:r>
              <a:rPr lang="en-US" sz="2800" dirty="0"/>
              <a:t>Normal P waves before each QRS</a:t>
            </a:r>
          </a:p>
          <a:p>
            <a:pPr>
              <a:buFont typeface="Arial" panose="020B0704020202020204" pitchFamily="34" charset="0"/>
              <a:buChar char="•"/>
            </a:pPr>
            <a:r>
              <a:rPr lang="en-US" sz="2800" dirty="0"/>
              <a:t>PR interval and QRS duration: Normal</a:t>
            </a:r>
          </a:p>
          <a:p>
            <a:pPr>
              <a:buFont typeface="Arial" panose="020B0704020202020204" pitchFamily="34" charset="0"/>
              <a:buChar char="•"/>
            </a:pPr>
            <a:endParaRPr lang="en-US" sz="3200" dirty="0"/>
          </a:p>
          <a:p>
            <a:pPr marL="0" indent="0">
              <a:buNone/>
            </a:pPr>
            <a:endParaRPr lang="en-US" sz="3600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sz="320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Bradycardia EC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23353"/>
            <a:ext cx="12192000" cy="5624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1192192" y="324091"/>
            <a:ext cx="10085408" cy="62271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b="1" dirty="0">
                <a:solidFill>
                  <a:srgbClr val="FF0000"/>
                </a:solidFill>
              </a:rPr>
              <a:t>🔹</a:t>
            </a:r>
            <a:r>
              <a:rPr lang="en-US" sz="2800" b="1" dirty="0">
                <a:solidFill>
                  <a:srgbClr val="FF0000"/>
                </a:solidFill>
              </a:rPr>
              <a:t> </a:t>
            </a:r>
            <a:r>
              <a:rPr lang="en-US" sz="3200" b="1" dirty="0">
                <a:solidFill>
                  <a:srgbClr val="FF0000"/>
                </a:solidFill>
              </a:rPr>
              <a:t>Causes</a:t>
            </a:r>
          </a:p>
          <a:p>
            <a:pPr>
              <a:buFont typeface="Arial" panose="020B0704020202020204" pitchFamily="34" charset="0"/>
              <a:buChar char="•"/>
            </a:pPr>
            <a:r>
              <a:rPr lang="en-US" sz="3200" dirty="0"/>
              <a:t>Normal in athletes or during sleep</a:t>
            </a:r>
          </a:p>
          <a:p>
            <a:pPr>
              <a:buFont typeface="Arial" panose="020B0704020202020204" pitchFamily="34" charset="0"/>
              <a:buChar char="•"/>
            </a:pPr>
            <a:r>
              <a:rPr lang="en-US" sz="3200" dirty="0"/>
              <a:t>Hypothyroidism</a:t>
            </a:r>
          </a:p>
          <a:p>
            <a:pPr>
              <a:buFont typeface="Arial" panose="020B0704020202020204" pitchFamily="34" charset="0"/>
              <a:buChar char="•"/>
            </a:pPr>
            <a:r>
              <a:rPr lang="en-US" sz="3200" dirty="0"/>
              <a:t>Hypothermia</a:t>
            </a:r>
          </a:p>
          <a:p>
            <a:pPr>
              <a:buFont typeface="Arial" panose="020B0704020202020204" pitchFamily="34" charset="0"/>
              <a:buChar char="•"/>
            </a:pPr>
            <a:r>
              <a:rPr lang="en-US" sz="3200" dirty="0"/>
              <a:t>Increased vagal tone</a:t>
            </a:r>
          </a:p>
          <a:p>
            <a:pPr>
              <a:buFont typeface="Arial" panose="020B0704020202020204" pitchFamily="34" charset="0"/>
              <a:buChar char="•"/>
            </a:pPr>
            <a:r>
              <a:rPr lang="en-US" sz="3200" dirty="0"/>
              <a:t>Medications (e.g., beta-blockers, digoxin)</a:t>
            </a:r>
          </a:p>
          <a:p>
            <a:pPr>
              <a:buFont typeface="Arial" panose="020B0704020202020204" pitchFamily="34" charset="0"/>
              <a:buChar char="•"/>
            </a:pPr>
            <a:r>
              <a:rPr lang="en-US" sz="3200" dirty="0"/>
              <a:t>Myocardial infarction (especially inferior wall)</a:t>
            </a:r>
          </a:p>
          <a:p>
            <a:pPr marL="0" indent="0">
              <a:buNone/>
            </a:pPr>
            <a:endParaRPr lang="en-US" sz="3600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sz="320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1747776" y="1088019"/>
            <a:ext cx="9529823" cy="54632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b="1" dirty="0">
                <a:solidFill>
                  <a:srgbClr val="FF0000"/>
                </a:solidFill>
              </a:rPr>
              <a:t>🔹</a:t>
            </a:r>
            <a:r>
              <a:rPr lang="en-US" sz="3200" b="1" dirty="0">
                <a:solidFill>
                  <a:srgbClr val="FF0000"/>
                </a:solidFill>
              </a:rPr>
              <a:t>Symptoms</a:t>
            </a:r>
          </a:p>
          <a:p>
            <a:pPr>
              <a:buFont typeface="Arial" panose="020B0704020202020204" pitchFamily="34" charset="0"/>
              <a:buChar char="•"/>
            </a:pPr>
            <a:r>
              <a:rPr lang="en-US" sz="3200" dirty="0"/>
              <a:t>Often asymptomatic</a:t>
            </a:r>
          </a:p>
          <a:p>
            <a:pPr>
              <a:buFont typeface="Arial" panose="020B0704020202020204" pitchFamily="34" charset="0"/>
              <a:buChar char="•"/>
            </a:pPr>
            <a:r>
              <a:rPr lang="en-US" sz="3200" dirty="0"/>
              <a:t>Dizziness</a:t>
            </a:r>
          </a:p>
          <a:p>
            <a:pPr>
              <a:buFont typeface="Arial" panose="020B0704020202020204" pitchFamily="34" charset="0"/>
              <a:buChar char="•"/>
            </a:pPr>
            <a:r>
              <a:rPr lang="en-US" sz="3200" dirty="0"/>
              <a:t>Fatigue</a:t>
            </a:r>
          </a:p>
          <a:p>
            <a:pPr>
              <a:buFont typeface="Arial" panose="020B0704020202020204" pitchFamily="34" charset="0"/>
              <a:buChar char="•"/>
            </a:pPr>
            <a:r>
              <a:rPr lang="en-US" sz="3200" dirty="0"/>
              <a:t>Syncope (fainting)</a:t>
            </a:r>
          </a:p>
          <a:p>
            <a:pPr>
              <a:buFont typeface="Arial" panose="020B0704020202020204" pitchFamily="34" charset="0"/>
              <a:buChar char="•"/>
            </a:pPr>
            <a:r>
              <a:rPr lang="en-US" sz="3200" dirty="0"/>
              <a:t>Hypotension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sz="3200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1192192" y="324091"/>
            <a:ext cx="10085408" cy="62271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b="1" dirty="0">
                <a:solidFill>
                  <a:srgbClr val="FF0000"/>
                </a:solidFill>
              </a:rPr>
              <a:t>🔹Management</a:t>
            </a:r>
          </a:p>
          <a:p>
            <a:pPr>
              <a:buFont typeface="Arial" panose="020B0704020202020204" pitchFamily="34" charset="0"/>
              <a:buChar char="•"/>
            </a:pPr>
            <a:r>
              <a:rPr lang="en-US" sz="3600" b="1" dirty="0"/>
              <a:t>Asymptomatic:</a:t>
            </a:r>
            <a:r>
              <a:rPr lang="en-US" sz="3600" dirty="0"/>
              <a:t> Observe</a:t>
            </a:r>
          </a:p>
          <a:p>
            <a:pPr>
              <a:buFont typeface="Arial" panose="020B0704020202020204" pitchFamily="34" charset="0"/>
              <a:buChar char="•"/>
            </a:pPr>
            <a:r>
              <a:rPr lang="en-US" sz="3600" b="1" dirty="0"/>
              <a:t>Symptomatic:</a:t>
            </a:r>
            <a:endParaRPr lang="en-US" sz="3600" dirty="0"/>
          </a:p>
          <a:p>
            <a:pPr marL="742950" lvl="1" indent="-285750">
              <a:buFont typeface="Arial" panose="020B0704020202020204" pitchFamily="34" charset="0"/>
              <a:buChar char="•"/>
            </a:pPr>
            <a:r>
              <a:rPr lang="en-US" sz="3600" b="1" dirty="0"/>
              <a:t>Atropine</a:t>
            </a:r>
            <a:r>
              <a:rPr lang="en-US" sz="3600" dirty="0"/>
              <a:t> IV</a:t>
            </a:r>
          </a:p>
          <a:p>
            <a:pPr marL="742950" lvl="1" indent="-285750">
              <a:buFont typeface="Arial" panose="020B0704020202020204" pitchFamily="34" charset="0"/>
              <a:buChar char="•"/>
            </a:pPr>
            <a:r>
              <a:rPr lang="en-US" sz="3600" b="1" dirty="0"/>
              <a:t>Pacemaker</a:t>
            </a:r>
            <a:r>
              <a:rPr lang="en-US" sz="3600" dirty="0"/>
              <a:t> if persistent</a:t>
            </a:r>
          </a:p>
          <a:p>
            <a:pPr marL="742950" lvl="1" indent="-285750">
              <a:buFont typeface="Arial" panose="020B0704020202020204" pitchFamily="34" charset="0"/>
              <a:buChar char="•"/>
            </a:pPr>
            <a:r>
              <a:rPr lang="en-US" sz="3600" dirty="0"/>
              <a:t>Stop or adjust causative medications</a:t>
            </a:r>
          </a:p>
          <a:p>
            <a:pPr marL="0" indent="0">
              <a:buNone/>
            </a:pPr>
            <a:endParaRPr lang="en-US" sz="3600" dirty="0"/>
          </a:p>
          <a:p>
            <a:pPr marL="0" indent="0">
              <a:buNone/>
            </a:pPr>
            <a:endParaRPr lang="en-US" sz="3200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1423686" y="740780"/>
            <a:ext cx="9853914" cy="574104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/>
              <a:t>🫀 </a:t>
            </a:r>
            <a:r>
              <a:rPr lang="en-US" sz="3600" b="1" dirty="0"/>
              <a:t> </a:t>
            </a:r>
            <a:r>
              <a:rPr lang="en-US" sz="3600" b="1" dirty="0">
                <a:solidFill>
                  <a:srgbClr val="FF0000"/>
                </a:solidFill>
              </a:rPr>
              <a:t>Sinus Arrhythmia</a:t>
            </a:r>
            <a:r>
              <a:rPr lang="en-US" sz="3600" dirty="0">
                <a:solidFill>
                  <a:srgbClr val="FF0000"/>
                </a:solidFill>
              </a:rPr>
              <a:t> </a:t>
            </a:r>
          </a:p>
          <a:p>
            <a:pPr marL="0" indent="0">
              <a:buNone/>
            </a:pPr>
            <a:r>
              <a:rPr lang="en-US" sz="3600" dirty="0"/>
              <a:t>- often called </a:t>
            </a:r>
            <a:r>
              <a:rPr lang="en-US" sz="3600" b="1" dirty="0">
                <a:solidFill>
                  <a:srgbClr val="FF0000"/>
                </a:solidFill>
              </a:rPr>
              <a:t>Sinus Respiratory 	Arrhythmia</a:t>
            </a:r>
            <a:endParaRPr lang="en-US" sz="36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sz="3600" b="1" dirty="0"/>
              <a:t>- </a:t>
            </a:r>
            <a:r>
              <a:rPr lang="en-US" sz="3600" dirty="0"/>
              <a:t>A </a:t>
            </a:r>
            <a:r>
              <a:rPr lang="en-US" sz="3600" b="1" dirty="0"/>
              <a:t>normal irregularity</a:t>
            </a:r>
            <a:r>
              <a:rPr lang="en-US" sz="3600" dirty="0"/>
              <a:t> in heart rhythm 	originating from the </a:t>
            </a:r>
            <a:r>
              <a:rPr lang="en-US" sz="3600" b="1" dirty="0"/>
              <a:t>SA node</a:t>
            </a:r>
            <a:r>
              <a:rPr lang="en-US" sz="3600" dirty="0"/>
              <a:t>, often 	related to the </a:t>
            </a:r>
            <a:r>
              <a:rPr lang="en-US" sz="3600" b="1" dirty="0"/>
              <a:t>respiratory cycle</a:t>
            </a:r>
            <a:r>
              <a:rPr lang="en-US" sz="3600" dirty="0"/>
              <a:t>.</a:t>
            </a:r>
            <a:endParaRPr lang="en-US" sz="3600" b="1" dirty="0"/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sz="3200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ECG: Sinus Arrhythmi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0845" y="350134"/>
            <a:ext cx="8021255" cy="6015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1423686" y="740780"/>
            <a:ext cx="9853914" cy="574104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b="1" dirty="0"/>
              <a:t>🔹 </a:t>
            </a:r>
            <a:r>
              <a:rPr lang="en-US" sz="3200" b="1" dirty="0">
                <a:solidFill>
                  <a:srgbClr val="FF0000"/>
                </a:solidFill>
              </a:rPr>
              <a:t>ECG Characteristics</a:t>
            </a:r>
          </a:p>
          <a:p>
            <a:pPr>
              <a:buFont typeface="Arial" panose="020B0704020202020204" pitchFamily="34" charset="0"/>
              <a:buChar char="•"/>
            </a:pPr>
            <a:r>
              <a:rPr lang="en-US" sz="3200" dirty="0"/>
              <a:t>Irregular rhythm</a:t>
            </a:r>
          </a:p>
          <a:p>
            <a:pPr>
              <a:buFont typeface="Arial" panose="020B0704020202020204" pitchFamily="34" charset="0"/>
              <a:buChar char="•"/>
            </a:pPr>
            <a:r>
              <a:rPr lang="en-US" sz="3200" dirty="0"/>
              <a:t>HR: Typically 60–100 bpm</a:t>
            </a:r>
          </a:p>
          <a:p>
            <a:pPr>
              <a:buFont typeface="Arial" panose="020B0704020202020204" pitchFamily="34" charset="0"/>
              <a:buChar char="•"/>
            </a:pPr>
            <a:r>
              <a:rPr lang="en-US" sz="3200" dirty="0"/>
              <a:t>P waves: Normal, consistent shape</a:t>
            </a:r>
          </a:p>
          <a:p>
            <a:pPr>
              <a:buFont typeface="Arial" panose="020B0704020202020204" pitchFamily="34" charset="0"/>
              <a:buChar char="•"/>
            </a:pPr>
            <a:r>
              <a:rPr lang="en-US" sz="3200" dirty="0"/>
              <a:t>Variation in RR intervals (shorter during inspiration, longer during expiration)</a:t>
            </a:r>
          </a:p>
          <a:p>
            <a:pPr>
              <a:buFont typeface="Arial" panose="020B0704020202020204" pitchFamily="34" charset="0"/>
              <a:buChar char="•"/>
            </a:pPr>
            <a:r>
              <a:rPr lang="en-US" sz="3200" dirty="0"/>
              <a:t>PR interval and QRS: Normal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sz="3200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1423686" y="740780"/>
            <a:ext cx="9853914" cy="574104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b="1" dirty="0"/>
              <a:t>🔹 </a:t>
            </a:r>
            <a:r>
              <a:rPr lang="en-US" sz="2800" b="1" dirty="0">
                <a:solidFill>
                  <a:srgbClr val="FF0000"/>
                </a:solidFill>
              </a:rPr>
              <a:t>Causes</a:t>
            </a:r>
          </a:p>
          <a:p>
            <a:pPr>
              <a:buFont typeface="Arial" panose="020B0704020202020204" pitchFamily="34" charset="0"/>
              <a:buChar char="•"/>
            </a:pPr>
            <a:r>
              <a:rPr lang="en-US" sz="2800" dirty="0"/>
              <a:t>Common in </a:t>
            </a:r>
            <a:r>
              <a:rPr lang="en-US" sz="2800" b="1" dirty="0"/>
              <a:t>children and young adults</a:t>
            </a:r>
            <a:endParaRPr lang="en-US" sz="2800" dirty="0"/>
          </a:p>
          <a:p>
            <a:pPr>
              <a:buFont typeface="Arial" panose="020B0704020202020204" pitchFamily="34" charset="0"/>
              <a:buChar char="•"/>
            </a:pPr>
            <a:r>
              <a:rPr lang="en-US" sz="2800" dirty="0"/>
              <a:t>Influenced by </a:t>
            </a:r>
            <a:r>
              <a:rPr lang="en-US" sz="2800" b="1" dirty="0"/>
              <a:t>vagal tone</a:t>
            </a:r>
            <a:endParaRPr lang="en-US" sz="2800" dirty="0"/>
          </a:p>
          <a:p>
            <a:pPr>
              <a:buFont typeface="Arial" panose="020B0704020202020204" pitchFamily="34" charset="0"/>
              <a:buChar char="•"/>
            </a:pPr>
            <a:r>
              <a:rPr lang="en-US" sz="2800" dirty="0"/>
              <a:t>Seen during </a:t>
            </a:r>
            <a:r>
              <a:rPr lang="en-US" sz="2800" b="1" dirty="0"/>
              <a:t>normal breathing</a:t>
            </a:r>
            <a:endParaRPr lang="en-US" sz="2800" dirty="0"/>
          </a:p>
          <a:p>
            <a:pPr>
              <a:buFont typeface="Arial" panose="020B0704020202020204" pitchFamily="34" charset="0"/>
              <a:buChar char="•"/>
            </a:pPr>
            <a:r>
              <a:rPr lang="en-US" sz="2800" dirty="0"/>
              <a:t>Can also occur with </a:t>
            </a:r>
            <a:r>
              <a:rPr lang="en-US" sz="2800" b="1" dirty="0"/>
              <a:t>medications</a:t>
            </a:r>
            <a:r>
              <a:rPr lang="en-US" sz="2800" dirty="0"/>
              <a:t> or </a:t>
            </a:r>
            <a:r>
              <a:rPr lang="en-US" sz="2800" b="1" dirty="0"/>
              <a:t>increased intracranial pressure</a:t>
            </a:r>
          </a:p>
          <a:p>
            <a:pPr marL="0" indent="0">
              <a:buNone/>
            </a:pPr>
            <a:r>
              <a:rPr lang="en-US" sz="2400" b="1" dirty="0"/>
              <a:t>🔹 </a:t>
            </a:r>
            <a:r>
              <a:rPr lang="en-US" sz="2400" b="1" dirty="0">
                <a:solidFill>
                  <a:srgbClr val="FF0000"/>
                </a:solidFill>
              </a:rPr>
              <a:t>Symptoms</a:t>
            </a:r>
          </a:p>
          <a:p>
            <a:pPr>
              <a:buFont typeface="Arial" panose="020B0704020202020204" pitchFamily="34" charset="0"/>
              <a:buChar char="•"/>
            </a:pPr>
            <a:r>
              <a:rPr lang="en-US" sz="2400" dirty="0"/>
              <a:t>Usually </a:t>
            </a:r>
            <a:r>
              <a:rPr lang="en-US" sz="2400" b="1" dirty="0"/>
              <a:t>asymptomatic</a:t>
            </a:r>
            <a:endParaRPr lang="en-US" sz="2400" dirty="0"/>
          </a:p>
          <a:p>
            <a:pPr>
              <a:buFont typeface="Arial" panose="020B0704020202020204" pitchFamily="34" charset="0"/>
              <a:buChar char="•"/>
            </a:pPr>
            <a:r>
              <a:rPr lang="en-US" sz="2400" dirty="0"/>
              <a:t>Detected incidentally on ECG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sz="32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555585"/>
            <a:ext cx="10363826" cy="592623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3200" b="1" dirty="0">
                <a:solidFill>
                  <a:srgbClr val="FF0000"/>
                </a:solidFill>
              </a:rPr>
              <a:t>🔹 Types</a:t>
            </a:r>
          </a:p>
          <a:p>
            <a:pPr marL="514350" indent="-514350">
              <a:buFont typeface="+mj-lt"/>
              <a:buAutoNum type="alphaLcParenR"/>
            </a:pPr>
            <a:r>
              <a:rPr lang="en-US" sz="3200" b="1" dirty="0"/>
              <a:t>Tachycardia</a:t>
            </a:r>
            <a:r>
              <a:rPr lang="en-US" sz="3200" dirty="0"/>
              <a:t> </a:t>
            </a:r>
          </a:p>
          <a:p>
            <a:pPr marL="514350" indent="-514350">
              <a:buFont typeface="+mj-lt"/>
              <a:buAutoNum type="alphaLcParenR"/>
            </a:pPr>
            <a:r>
              <a:rPr lang="en-US" sz="3200" b="1" dirty="0"/>
              <a:t>Bradycardia</a:t>
            </a:r>
            <a:r>
              <a:rPr lang="en-US" sz="3200" dirty="0"/>
              <a:t> </a:t>
            </a:r>
          </a:p>
          <a:p>
            <a:pPr marL="514350" indent="-514350">
              <a:buFont typeface="+mj-lt"/>
              <a:buAutoNum type="alphaLcParenR"/>
            </a:pPr>
            <a:r>
              <a:rPr lang="en-US" sz="3200" b="1" dirty="0"/>
              <a:t>Atrial Fibrillation</a:t>
            </a:r>
            <a:r>
              <a:rPr lang="en-US" sz="3200" dirty="0"/>
              <a:t> – Irregular, often rapid atrial rhythm</a:t>
            </a:r>
          </a:p>
          <a:p>
            <a:pPr marL="514350" indent="-514350">
              <a:buFont typeface="+mj-lt"/>
              <a:buAutoNum type="alphaLcParenR"/>
            </a:pPr>
            <a:r>
              <a:rPr lang="en-US" sz="3200" b="1" dirty="0"/>
              <a:t>Ventricular Fibrillation</a:t>
            </a:r>
            <a:r>
              <a:rPr lang="en-US" sz="3200" dirty="0"/>
              <a:t> – Disorganized ventricular rhythm, life-threatening</a:t>
            </a:r>
          </a:p>
          <a:p>
            <a:pPr marL="514350" indent="-514350">
              <a:buFont typeface="+mj-lt"/>
              <a:buAutoNum type="alphaLcParenR"/>
            </a:pPr>
            <a:r>
              <a:rPr lang="en-US" sz="3200" b="1" dirty="0"/>
              <a:t>Premature Beats</a:t>
            </a:r>
            <a:r>
              <a:rPr lang="en-US" sz="3200" dirty="0"/>
              <a:t> – Early heartbeats from atria or ventricles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1423686" y="740780"/>
            <a:ext cx="9853914" cy="574104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b="1" dirty="0"/>
              <a:t>🔹</a:t>
            </a:r>
            <a:r>
              <a:rPr lang="en-US" sz="3600" b="1" dirty="0">
                <a:solidFill>
                  <a:srgbClr val="FF0000"/>
                </a:solidFill>
              </a:rPr>
              <a:t>Management</a:t>
            </a:r>
          </a:p>
          <a:p>
            <a:pPr>
              <a:buFont typeface="Arial" panose="020B0704020202020204" pitchFamily="34" charset="0"/>
              <a:buChar char="•"/>
            </a:pPr>
            <a:r>
              <a:rPr lang="en-US" sz="3600" b="1" dirty="0">
                <a:solidFill>
                  <a:srgbClr val="FF0000"/>
                </a:solidFill>
              </a:rPr>
              <a:t>No treatment needed</a:t>
            </a:r>
            <a:endParaRPr lang="en-US" sz="3600" dirty="0">
              <a:solidFill>
                <a:srgbClr val="FF0000"/>
              </a:solidFill>
            </a:endParaRPr>
          </a:p>
          <a:p>
            <a:pPr>
              <a:buFont typeface="Arial" panose="020B0704020202020204" pitchFamily="34" charset="0"/>
              <a:buChar char="•"/>
            </a:pPr>
            <a:r>
              <a:rPr lang="en-US" sz="3600" dirty="0"/>
              <a:t>Reassure patient – considered </a:t>
            </a:r>
            <a:r>
              <a:rPr lang="en-US" sz="3600" b="1" dirty="0">
                <a:solidFill>
                  <a:srgbClr val="FF0000"/>
                </a:solidFill>
              </a:rPr>
              <a:t>benign</a:t>
            </a:r>
            <a:endParaRPr lang="en-US" sz="3600" dirty="0">
              <a:solidFill>
                <a:srgbClr val="FF0000"/>
              </a:solidFill>
            </a:endParaRPr>
          </a:p>
          <a:p>
            <a:pPr>
              <a:buFont typeface="Arial" panose="020B0704020202020204" pitchFamily="34" charset="0"/>
              <a:buChar char="•"/>
            </a:pPr>
            <a:r>
              <a:rPr lang="en-US" sz="3600" dirty="0"/>
              <a:t>Rule out pathological causes if symptoms are present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sz="3200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1423686" y="740780"/>
            <a:ext cx="8970380" cy="155100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400" b="1" dirty="0">
                <a:solidFill>
                  <a:srgbClr val="FF0000"/>
                </a:solidFill>
              </a:rPr>
              <a:t>Atrial Dysrhythmias</a:t>
            </a:r>
          </a:p>
          <a:p>
            <a:pPr marL="0" indent="0" algn="ctr">
              <a:buNone/>
            </a:pPr>
            <a:endParaRPr lang="en-US" sz="3200" dirty="0"/>
          </a:p>
          <a:p>
            <a:pPr marL="0" indent="0" algn="ctr">
              <a:buNone/>
            </a:pPr>
            <a:endParaRPr lang="en-US" sz="3200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4210" y="1552533"/>
            <a:ext cx="5440503" cy="5180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1192192" y="740780"/>
            <a:ext cx="10085408" cy="574104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/>
              <a:t>🫀 </a:t>
            </a:r>
            <a:r>
              <a:rPr lang="en-US" sz="3600" b="1" dirty="0"/>
              <a:t> </a:t>
            </a:r>
            <a:r>
              <a:rPr lang="en-US" sz="3600" b="1" dirty="0">
                <a:solidFill>
                  <a:srgbClr val="FF0000"/>
                </a:solidFill>
              </a:rPr>
              <a:t>atrial Fibrillation (</a:t>
            </a:r>
            <a:r>
              <a:rPr lang="en-US" sz="3600" b="1" dirty="0" err="1">
                <a:solidFill>
                  <a:srgbClr val="FF0000"/>
                </a:solidFill>
              </a:rPr>
              <a:t>AFib</a:t>
            </a:r>
            <a:r>
              <a:rPr lang="en-US" sz="3600" b="1" dirty="0">
                <a:solidFill>
                  <a:srgbClr val="FF0000"/>
                </a:solidFill>
              </a:rPr>
              <a:t>)</a:t>
            </a:r>
            <a:r>
              <a:rPr lang="en-US" sz="3600" dirty="0">
                <a:solidFill>
                  <a:srgbClr val="FF0000"/>
                </a:solidFill>
              </a:rPr>
              <a:t> </a:t>
            </a:r>
          </a:p>
          <a:p>
            <a:pPr marL="0" indent="0">
              <a:buNone/>
            </a:pPr>
            <a:r>
              <a:rPr lang="en-US" sz="3600" dirty="0"/>
              <a:t>-</a:t>
            </a:r>
            <a:r>
              <a:rPr lang="en-US" sz="3200" dirty="0"/>
              <a:t> A </a:t>
            </a:r>
            <a:r>
              <a:rPr lang="en-US" sz="3200" b="1" dirty="0"/>
              <a:t>common supraventricular arrhythmia</a:t>
            </a:r>
            <a:r>
              <a:rPr lang="en-US" sz="3200" dirty="0"/>
              <a:t> characterized by </a:t>
            </a:r>
            <a:r>
              <a:rPr lang="en-US" sz="3200" b="1" dirty="0"/>
              <a:t>disorganized atrial electrical activity</a:t>
            </a:r>
            <a:r>
              <a:rPr lang="en-US" sz="3200" dirty="0"/>
              <a:t>, leading to an </a:t>
            </a:r>
            <a:r>
              <a:rPr lang="en-US" sz="3200" b="1" dirty="0"/>
              <a:t>irregularly irregular rhythm</a:t>
            </a:r>
            <a:r>
              <a:rPr lang="en-US" sz="3200" dirty="0"/>
              <a:t>.</a:t>
            </a:r>
          </a:p>
          <a:p>
            <a:pPr marL="0" indent="0">
              <a:buNone/>
            </a:pPr>
            <a:r>
              <a:rPr lang="en-US" sz="3200" dirty="0"/>
              <a:t>- </a:t>
            </a:r>
            <a:r>
              <a:rPr lang="en-US" sz="3200" dirty="0">
                <a:solidFill>
                  <a:srgbClr val="FF0000"/>
                </a:solidFill>
              </a:rPr>
              <a:t>Irregular, chaotic </a:t>
            </a:r>
            <a:r>
              <a:rPr lang="en-US" sz="3200" dirty="0"/>
              <a:t>atrial activity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sz="3200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1192192" y="740780"/>
            <a:ext cx="10085408" cy="574104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b="1" dirty="0"/>
              <a:t>🔹</a:t>
            </a:r>
            <a:r>
              <a:rPr lang="en-US" sz="3600" b="1" dirty="0">
                <a:solidFill>
                  <a:srgbClr val="FF0000"/>
                </a:solidFill>
              </a:rPr>
              <a:t>ECG Characteristics</a:t>
            </a:r>
          </a:p>
          <a:p>
            <a:pPr>
              <a:buFont typeface="Arial" panose="020B0704020202020204" pitchFamily="34" charset="0"/>
              <a:buChar char="•"/>
            </a:pPr>
            <a:r>
              <a:rPr lang="en-US" sz="3600" b="1" dirty="0"/>
              <a:t>No distinct P waves</a:t>
            </a:r>
            <a:endParaRPr lang="en-US" sz="3600" dirty="0"/>
          </a:p>
          <a:p>
            <a:pPr>
              <a:buFont typeface="Arial" panose="020B0704020202020204" pitchFamily="34" charset="0"/>
              <a:buChar char="•"/>
            </a:pPr>
            <a:r>
              <a:rPr lang="en-US" sz="3600" b="1" dirty="0"/>
              <a:t>Irregularly irregular RR intervals</a:t>
            </a:r>
            <a:endParaRPr lang="en-US" sz="3600" dirty="0"/>
          </a:p>
          <a:p>
            <a:pPr>
              <a:buFont typeface="Arial" panose="020B0704020202020204" pitchFamily="34" charset="0"/>
              <a:buChar char="•"/>
            </a:pPr>
            <a:r>
              <a:rPr lang="en-US" sz="3600" dirty="0"/>
              <a:t>Narrow QRS complexes</a:t>
            </a:r>
          </a:p>
          <a:p>
            <a:pPr>
              <a:buFont typeface="Arial" panose="020B0704020202020204" pitchFamily="34" charset="0"/>
              <a:buChar char="•"/>
            </a:pPr>
            <a:r>
              <a:rPr lang="en-US" sz="3600" dirty="0"/>
              <a:t>Variable ventricular rate</a:t>
            </a:r>
          </a:p>
          <a:p>
            <a:pPr marL="0" indent="0">
              <a:buNone/>
            </a:pPr>
            <a:endParaRPr lang="en-US" sz="3200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Atrial Fibrillation - ACLS Wiki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81038"/>
            <a:ext cx="12192000" cy="5494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1192192" y="740780"/>
            <a:ext cx="10085408" cy="574104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b="1" dirty="0"/>
              <a:t>🔹</a:t>
            </a:r>
            <a:r>
              <a:rPr lang="en-US" sz="3600" b="1" dirty="0">
                <a:solidFill>
                  <a:srgbClr val="FF0000"/>
                </a:solidFill>
              </a:rPr>
              <a:t>Causes</a:t>
            </a:r>
          </a:p>
          <a:p>
            <a:pPr>
              <a:buFont typeface="Arial" panose="020B0704020202020204" pitchFamily="34" charset="0"/>
              <a:buChar char="•"/>
            </a:pPr>
            <a:r>
              <a:rPr lang="en-US" sz="3600" dirty="0"/>
              <a:t>Hypertension</a:t>
            </a:r>
          </a:p>
          <a:p>
            <a:pPr>
              <a:buFont typeface="Arial" panose="020B0704020202020204" pitchFamily="34" charset="0"/>
              <a:buChar char="•"/>
            </a:pPr>
            <a:r>
              <a:rPr lang="en-US" sz="3600" dirty="0"/>
              <a:t>Coronary artery disease</a:t>
            </a:r>
          </a:p>
          <a:p>
            <a:pPr>
              <a:buFont typeface="Arial" panose="020B0704020202020204" pitchFamily="34" charset="0"/>
              <a:buChar char="•"/>
            </a:pPr>
            <a:r>
              <a:rPr lang="en-US" sz="3600" dirty="0"/>
              <a:t>Heart failure</a:t>
            </a:r>
          </a:p>
          <a:p>
            <a:pPr>
              <a:buFont typeface="Arial" panose="020B0704020202020204" pitchFamily="34" charset="0"/>
              <a:buChar char="•"/>
            </a:pPr>
            <a:r>
              <a:rPr lang="en-US" sz="3600" dirty="0"/>
              <a:t>Valvular disease</a:t>
            </a:r>
          </a:p>
          <a:p>
            <a:pPr>
              <a:buFont typeface="Arial" panose="020B0704020202020204" pitchFamily="34" charset="0"/>
              <a:buChar char="•"/>
            </a:pPr>
            <a:r>
              <a:rPr lang="en-US" sz="3600" dirty="0"/>
              <a:t>Hyperthyroidism</a:t>
            </a:r>
          </a:p>
          <a:p>
            <a:pPr>
              <a:buFont typeface="Arial" panose="020B0704020202020204" pitchFamily="34" charset="0"/>
              <a:buChar char="•"/>
            </a:pPr>
            <a:r>
              <a:rPr lang="en-US" sz="3600" dirty="0"/>
              <a:t>Alcohol ("holiday heart")</a:t>
            </a:r>
          </a:p>
          <a:p>
            <a:pPr marL="0" indent="0">
              <a:buNone/>
            </a:pPr>
            <a:endParaRPr lang="en-US" sz="3200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1192192" y="740780"/>
            <a:ext cx="10085408" cy="574104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b="1" dirty="0"/>
              <a:t>🔹</a:t>
            </a:r>
            <a:r>
              <a:rPr lang="en-US" sz="3600" b="1" dirty="0">
                <a:solidFill>
                  <a:srgbClr val="FF0000"/>
                </a:solidFill>
              </a:rPr>
              <a:t>Symptoms</a:t>
            </a:r>
          </a:p>
          <a:p>
            <a:pPr>
              <a:buFont typeface="Arial" panose="020B0704020202020204" pitchFamily="34" charset="0"/>
              <a:buChar char="•"/>
            </a:pPr>
            <a:r>
              <a:rPr lang="en-US" sz="3600" dirty="0"/>
              <a:t>Palpitations</a:t>
            </a:r>
          </a:p>
          <a:p>
            <a:pPr>
              <a:buFont typeface="Arial" panose="020B0704020202020204" pitchFamily="34" charset="0"/>
              <a:buChar char="•"/>
            </a:pPr>
            <a:r>
              <a:rPr lang="en-US" sz="3600" dirty="0"/>
              <a:t>Fatigue</a:t>
            </a:r>
          </a:p>
          <a:p>
            <a:pPr>
              <a:buFont typeface="Arial" panose="020B0704020202020204" pitchFamily="34" charset="0"/>
              <a:buChar char="•"/>
            </a:pPr>
            <a:r>
              <a:rPr lang="en-US" sz="3600" dirty="0"/>
              <a:t>Dizziness</a:t>
            </a:r>
          </a:p>
          <a:p>
            <a:pPr>
              <a:buFont typeface="Arial" panose="020B0704020202020204" pitchFamily="34" charset="0"/>
              <a:buChar char="•"/>
            </a:pPr>
            <a:r>
              <a:rPr lang="en-US" sz="3600" dirty="0"/>
              <a:t>Dyspnea</a:t>
            </a:r>
          </a:p>
          <a:p>
            <a:pPr>
              <a:buFont typeface="Arial" panose="020B0704020202020204" pitchFamily="34" charset="0"/>
              <a:buChar char="•"/>
            </a:pPr>
            <a:r>
              <a:rPr lang="en-US" sz="3600" dirty="0"/>
              <a:t>May be asymptomatic</a:t>
            </a:r>
          </a:p>
          <a:p>
            <a:pPr marL="0" indent="0">
              <a:buNone/>
            </a:pPr>
            <a:endParaRPr lang="en-US" sz="3200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1192192" y="740780"/>
            <a:ext cx="10085408" cy="574104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3600" b="1" dirty="0"/>
              <a:t>🔹</a:t>
            </a:r>
            <a:r>
              <a:rPr lang="en-US" sz="3600" b="1" dirty="0">
                <a:solidFill>
                  <a:srgbClr val="FF0000"/>
                </a:solidFill>
              </a:rPr>
              <a:t>Management</a:t>
            </a:r>
          </a:p>
          <a:p>
            <a:pPr>
              <a:buFont typeface="Arial" panose="020B0704020202020204" pitchFamily="34" charset="0"/>
              <a:buChar char="•"/>
            </a:pPr>
            <a:r>
              <a:rPr lang="en-US" sz="3600" b="1" dirty="0"/>
              <a:t>Rate control</a:t>
            </a:r>
            <a:r>
              <a:rPr lang="en-US" sz="3600" dirty="0"/>
              <a:t>: Beta-blockers, calcium channel blockers</a:t>
            </a:r>
          </a:p>
          <a:p>
            <a:pPr>
              <a:buFont typeface="Arial" panose="020B0704020202020204" pitchFamily="34" charset="0"/>
              <a:buChar char="•"/>
            </a:pPr>
            <a:r>
              <a:rPr lang="en-US" sz="3600" b="1" dirty="0"/>
              <a:t>Rhythm control</a:t>
            </a:r>
            <a:r>
              <a:rPr lang="en-US" sz="3600" dirty="0"/>
              <a:t>: Antiarrhythmics, cardioversion</a:t>
            </a:r>
          </a:p>
          <a:p>
            <a:pPr>
              <a:buFont typeface="Arial" panose="020B0704020202020204" pitchFamily="34" charset="0"/>
              <a:buChar char="•"/>
            </a:pPr>
            <a:r>
              <a:rPr lang="en-US" sz="3600" b="1" dirty="0"/>
              <a:t>Anticoagulation</a:t>
            </a:r>
            <a:r>
              <a:rPr lang="en-US" sz="3600" dirty="0"/>
              <a:t>: To reduce </a:t>
            </a:r>
            <a:r>
              <a:rPr lang="en-US" sz="3600" b="1" dirty="0"/>
              <a:t>stroke risk</a:t>
            </a:r>
            <a:r>
              <a:rPr lang="en-US" sz="3600" dirty="0"/>
              <a:t> (based on CHA₂DS₂-VASc score)</a:t>
            </a:r>
          </a:p>
          <a:p>
            <a:pPr>
              <a:buFont typeface="Arial" panose="020B0704020202020204" pitchFamily="34" charset="0"/>
              <a:buChar char="•"/>
            </a:pPr>
            <a:r>
              <a:rPr lang="en-US" sz="3600" b="1" dirty="0"/>
              <a:t>Ablation</a:t>
            </a:r>
            <a:r>
              <a:rPr lang="en-US" sz="3600" dirty="0"/>
              <a:t>: In selected patients</a:t>
            </a:r>
          </a:p>
          <a:p>
            <a:pPr marL="0" indent="0">
              <a:buNone/>
            </a:pPr>
            <a:endParaRPr lang="en-US" sz="3200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1423686" y="740780"/>
            <a:ext cx="9853914" cy="574104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/>
              <a:t>🫀 </a:t>
            </a:r>
            <a:r>
              <a:rPr lang="en-US" sz="3600" b="1" dirty="0"/>
              <a:t> </a:t>
            </a:r>
            <a:r>
              <a:rPr lang="en-US" sz="3600" b="1" dirty="0">
                <a:solidFill>
                  <a:srgbClr val="FF0000"/>
                </a:solidFill>
              </a:rPr>
              <a:t>Atrial Flutter</a:t>
            </a:r>
            <a:r>
              <a:rPr lang="en-US" sz="3600" dirty="0">
                <a:solidFill>
                  <a:srgbClr val="FF0000"/>
                </a:solidFill>
              </a:rPr>
              <a:t> </a:t>
            </a:r>
          </a:p>
          <a:p>
            <a:pPr marL="0" indent="0">
              <a:buNone/>
            </a:pPr>
            <a:r>
              <a:rPr lang="en-US" sz="3600" dirty="0"/>
              <a:t>- </a:t>
            </a:r>
            <a:r>
              <a:rPr lang="en-US" sz="3200" dirty="0"/>
              <a:t>A </a:t>
            </a:r>
            <a:r>
              <a:rPr lang="en-US" sz="3200" b="1" dirty="0"/>
              <a:t>type of supraventricular tachycardia</a:t>
            </a:r>
            <a:r>
              <a:rPr lang="en-US" sz="3200" dirty="0"/>
              <a:t> caused by a </a:t>
            </a:r>
            <a:r>
              <a:rPr lang="en-US" sz="3200" b="1" dirty="0"/>
              <a:t>reentrant circuit</a:t>
            </a:r>
            <a:r>
              <a:rPr lang="en-US" sz="3200" dirty="0"/>
              <a:t> in the atria, leading to a </a:t>
            </a:r>
            <a:r>
              <a:rPr lang="en-US" sz="3200" b="1" dirty="0"/>
              <a:t>rapid, regular atrial rate</a:t>
            </a:r>
            <a:r>
              <a:rPr lang="en-US" sz="3200" dirty="0"/>
              <a:t> (usually ~250–350 bpm).</a:t>
            </a:r>
          </a:p>
          <a:p>
            <a:pPr marL="0" indent="0">
              <a:buNone/>
            </a:pPr>
            <a:r>
              <a:rPr lang="en-US" sz="3200" dirty="0"/>
              <a:t>- </a:t>
            </a:r>
            <a:r>
              <a:rPr lang="en-US" sz="3600" dirty="0"/>
              <a:t>Rapid, regular atrial rhythm (sawtooth 	waves)</a:t>
            </a:r>
          </a:p>
          <a:p>
            <a:pPr marL="0" indent="0">
              <a:buNone/>
            </a:pPr>
            <a:r>
              <a:rPr lang="en-US" sz="3600" dirty="0"/>
              <a:t> 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sz="3200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Atrial Flutter - ACLS Wiki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27050"/>
            <a:ext cx="12192000" cy="580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2534856" y="1157468"/>
            <a:ext cx="8742744" cy="532435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>
                <a:solidFill>
                  <a:srgbClr val="FF0000"/>
                </a:solidFill>
              </a:rPr>
              <a:t>🔹 </a:t>
            </a:r>
            <a:r>
              <a:rPr lang="en-US" sz="3600" b="1" dirty="0">
                <a:solidFill>
                  <a:srgbClr val="FF0000"/>
                </a:solidFill>
              </a:rPr>
              <a:t>Causes</a:t>
            </a:r>
          </a:p>
          <a:p>
            <a:pPr>
              <a:buFont typeface="Arial" panose="020B0704020202020204" pitchFamily="34" charset="0"/>
              <a:buChar char="•"/>
            </a:pPr>
            <a:r>
              <a:rPr lang="en-US" sz="3600" dirty="0"/>
              <a:t>Coronary artery disease</a:t>
            </a:r>
          </a:p>
          <a:p>
            <a:pPr>
              <a:buFont typeface="Arial" panose="020B0704020202020204" pitchFamily="34" charset="0"/>
              <a:buChar char="•"/>
            </a:pPr>
            <a:r>
              <a:rPr lang="en-US" sz="3600" dirty="0"/>
              <a:t>Electrolyte imbalance</a:t>
            </a:r>
          </a:p>
          <a:p>
            <a:pPr>
              <a:buFont typeface="Arial" panose="020B0704020202020204" pitchFamily="34" charset="0"/>
              <a:buChar char="•"/>
            </a:pPr>
            <a:r>
              <a:rPr lang="en-US" sz="3600" dirty="0"/>
              <a:t>Heart injury or surgery</a:t>
            </a:r>
          </a:p>
          <a:p>
            <a:pPr>
              <a:buFont typeface="Arial" panose="020B0704020202020204" pitchFamily="34" charset="0"/>
              <a:buChar char="•"/>
            </a:pPr>
            <a:r>
              <a:rPr lang="en-US" sz="3600" dirty="0"/>
              <a:t>Medications or stimulants</a:t>
            </a:r>
          </a:p>
          <a:p>
            <a:pPr>
              <a:buFont typeface="Arial" panose="020B0704020202020204" pitchFamily="34" charset="0"/>
              <a:buChar char="•"/>
            </a:pPr>
            <a:r>
              <a:rPr lang="en-US" sz="3600" dirty="0"/>
              <a:t>Stress, alcohol, smoking</a:t>
            </a:r>
          </a:p>
          <a:p>
            <a:pPr marL="0" indent="0">
              <a:buNone/>
            </a:pPr>
            <a:endParaRPr lang="en-US" sz="3200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2245489" y="856527"/>
            <a:ext cx="9020536" cy="544299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 </a:t>
            </a:r>
            <a:r>
              <a:rPr lang="en-US" sz="3600" b="1" dirty="0"/>
              <a:t>🔹 </a:t>
            </a:r>
            <a:r>
              <a:rPr lang="en-US" sz="3600" b="1" dirty="0">
                <a:solidFill>
                  <a:srgbClr val="FF0000"/>
                </a:solidFill>
              </a:rPr>
              <a:t>Causes</a:t>
            </a:r>
          </a:p>
          <a:p>
            <a:pPr>
              <a:buFont typeface="Arial" panose="020B0704020202020204" pitchFamily="34" charset="0"/>
              <a:buChar char="•"/>
            </a:pPr>
            <a:r>
              <a:rPr lang="en-US" sz="3600" dirty="0"/>
              <a:t>Heart failure</a:t>
            </a:r>
          </a:p>
          <a:p>
            <a:pPr>
              <a:buFont typeface="Arial" panose="020B0704020202020204" pitchFamily="34" charset="0"/>
              <a:buChar char="•"/>
            </a:pPr>
            <a:r>
              <a:rPr lang="en-US" sz="3600" dirty="0"/>
              <a:t>Valvular heart disease</a:t>
            </a:r>
          </a:p>
          <a:p>
            <a:pPr>
              <a:buFont typeface="Arial" panose="020B0704020202020204" pitchFamily="34" charset="0"/>
              <a:buChar char="•"/>
            </a:pPr>
            <a:r>
              <a:rPr lang="en-US" sz="3600" dirty="0"/>
              <a:t>Post-cardiac surgery</a:t>
            </a:r>
          </a:p>
          <a:p>
            <a:pPr>
              <a:buFont typeface="Arial" panose="020B0704020202020204" pitchFamily="34" charset="0"/>
              <a:buChar char="•"/>
            </a:pPr>
            <a:r>
              <a:rPr lang="en-US" sz="3600" dirty="0"/>
              <a:t>COPD</a:t>
            </a:r>
          </a:p>
          <a:p>
            <a:pPr>
              <a:buFont typeface="Arial" panose="020B0704020202020204" pitchFamily="34" charset="0"/>
              <a:buChar char="•"/>
            </a:pPr>
            <a:r>
              <a:rPr lang="en-US" sz="3600" dirty="0"/>
              <a:t>Alcohol use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sz="3200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2245489" y="856527"/>
            <a:ext cx="9020536" cy="544299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b="1" dirty="0"/>
              <a:t>🔹 </a:t>
            </a:r>
            <a:r>
              <a:rPr lang="en-US" sz="3600" b="1" dirty="0">
                <a:solidFill>
                  <a:srgbClr val="FF0000"/>
                </a:solidFill>
              </a:rPr>
              <a:t>Symptoms</a:t>
            </a:r>
          </a:p>
          <a:p>
            <a:pPr>
              <a:buFont typeface="Arial" panose="020B0704020202020204" pitchFamily="34" charset="0"/>
              <a:buChar char="•"/>
            </a:pPr>
            <a:r>
              <a:rPr lang="en-US" sz="3600" dirty="0"/>
              <a:t>Palpitations</a:t>
            </a:r>
          </a:p>
          <a:p>
            <a:pPr>
              <a:buFont typeface="Arial" panose="020B0704020202020204" pitchFamily="34" charset="0"/>
              <a:buChar char="•"/>
            </a:pPr>
            <a:r>
              <a:rPr lang="en-US" sz="3600" dirty="0"/>
              <a:t>Fatigue</a:t>
            </a:r>
          </a:p>
          <a:p>
            <a:pPr>
              <a:buFont typeface="Arial" panose="020B0704020202020204" pitchFamily="34" charset="0"/>
              <a:buChar char="•"/>
            </a:pPr>
            <a:r>
              <a:rPr lang="en-US" sz="3600" dirty="0"/>
              <a:t>Lightheadedness</a:t>
            </a:r>
          </a:p>
          <a:p>
            <a:pPr>
              <a:buFont typeface="Arial" panose="020B0704020202020204" pitchFamily="34" charset="0"/>
              <a:buChar char="•"/>
            </a:pPr>
            <a:r>
              <a:rPr lang="en-US" sz="3600" dirty="0"/>
              <a:t>Dyspnea</a:t>
            </a:r>
          </a:p>
          <a:p>
            <a:pPr>
              <a:buFont typeface="Arial" panose="020B0704020202020204" pitchFamily="34" charset="0"/>
              <a:buChar char="•"/>
            </a:pPr>
            <a:r>
              <a:rPr lang="en-US" sz="3600" dirty="0"/>
              <a:t>May be asymptomatic</a:t>
            </a:r>
          </a:p>
          <a:p>
            <a:pPr marL="0" indent="0">
              <a:buNone/>
            </a:pPr>
            <a:endParaRPr lang="en-US" sz="3200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1412111" y="558479"/>
            <a:ext cx="9853914" cy="574104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 </a:t>
            </a:r>
          </a:p>
          <a:p>
            <a:pPr marL="0" indent="0">
              <a:buNone/>
            </a:pPr>
            <a:r>
              <a:rPr lang="en-US" sz="3200" b="1" dirty="0"/>
              <a:t>🔹 </a:t>
            </a:r>
            <a:r>
              <a:rPr lang="en-US" sz="3200" b="1" dirty="0">
                <a:solidFill>
                  <a:srgbClr val="FF0000"/>
                </a:solidFill>
              </a:rPr>
              <a:t>ECG Characteristics</a:t>
            </a:r>
          </a:p>
          <a:p>
            <a:pPr>
              <a:buFont typeface="Arial" panose="020B0704020202020204" pitchFamily="34" charset="0"/>
              <a:buChar char="•"/>
            </a:pPr>
            <a:r>
              <a:rPr lang="en-US" sz="3200" b="1" dirty="0"/>
              <a:t>"Sawtooth" flutter waves</a:t>
            </a:r>
            <a:r>
              <a:rPr lang="en-US" sz="3200" dirty="0"/>
              <a:t> (especially in leads II, III, </a:t>
            </a:r>
            <a:r>
              <a:rPr lang="en-US" sz="3200" dirty="0" err="1"/>
              <a:t>aVF</a:t>
            </a:r>
            <a:r>
              <a:rPr lang="en-US" sz="3200" dirty="0"/>
              <a:t>)</a:t>
            </a:r>
          </a:p>
          <a:p>
            <a:pPr>
              <a:buFont typeface="Arial" panose="020B0704020202020204" pitchFamily="34" charset="0"/>
              <a:buChar char="•"/>
            </a:pPr>
            <a:r>
              <a:rPr lang="en-US" sz="3200" b="1" dirty="0">
                <a:solidFill>
                  <a:srgbClr val="FF0000"/>
                </a:solidFill>
              </a:rPr>
              <a:t>Regular atrial activity</a:t>
            </a:r>
            <a:endParaRPr lang="en-US" sz="3200" dirty="0">
              <a:solidFill>
                <a:srgbClr val="FF0000"/>
              </a:solidFill>
            </a:endParaRPr>
          </a:p>
          <a:p>
            <a:pPr>
              <a:buFont typeface="Arial" panose="020B0704020202020204" pitchFamily="34" charset="0"/>
              <a:buChar char="•"/>
            </a:pPr>
            <a:r>
              <a:rPr lang="en-US" sz="3200" dirty="0"/>
              <a:t>Ventricular rate often regular (e.g., 2:1, 3:1 conduction)</a:t>
            </a:r>
          </a:p>
          <a:p>
            <a:pPr>
              <a:buFont typeface="Arial" panose="020B0704020202020204" pitchFamily="34" charset="0"/>
              <a:buChar char="•"/>
            </a:pPr>
            <a:r>
              <a:rPr lang="en-US" sz="3200" dirty="0"/>
              <a:t>Narrow QRS unless preexisting block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sz="3200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2245489" y="856527"/>
            <a:ext cx="9020536" cy="544299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b="1" dirty="0"/>
              <a:t>🔹 </a:t>
            </a:r>
            <a:r>
              <a:rPr lang="en-US" sz="3200" b="1" dirty="0">
                <a:solidFill>
                  <a:srgbClr val="FF0000"/>
                </a:solidFill>
              </a:rPr>
              <a:t>Management</a:t>
            </a:r>
          </a:p>
          <a:p>
            <a:pPr>
              <a:buFont typeface="Arial" panose="020B0704020202020204" pitchFamily="34" charset="0"/>
              <a:buChar char="•"/>
            </a:pPr>
            <a:r>
              <a:rPr lang="en-US" sz="3200" b="1" dirty="0"/>
              <a:t>Rate control</a:t>
            </a:r>
            <a:r>
              <a:rPr lang="en-US" sz="3200" dirty="0"/>
              <a:t>: Beta-blockers or calcium channel blockers</a:t>
            </a:r>
          </a:p>
          <a:p>
            <a:pPr>
              <a:buFont typeface="Arial" panose="020B0704020202020204" pitchFamily="34" charset="0"/>
              <a:buChar char="•"/>
            </a:pPr>
            <a:r>
              <a:rPr lang="en-US" sz="3200" b="1" dirty="0"/>
              <a:t>Rhythm control</a:t>
            </a:r>
            <a:r>
              <a:rPr lang="en-US" sz="3200" dirty="0"/>
              <a:t>: Cardioversion or antiarrhythmics</a:t>
            </a:r>
          </a:p>
          <a:p>
            <a:pPr>
              <a:buFont typeface="Arial" panose="020B0704020202020204" pitchFamily="34" charset="0"/>
              <a:buChar char="•"/>
            </a:pPr>
            <a:r>
              <a:rPr lang="en-US" sz="3200" b="1" dirty="0"/>
              <a:t>Anticoagulation</a:t>
            </a:r>
            <a:r>
              <a:rPr lang="en-US" sz="3200" dirty="0"/>
              <a:t>: To prevent thromboembolism</a:t>
            </a:r>
          </a:p>
          <a:p>
            <a:pPr>
              <a:buFont typeface="Arial" panose="020B0704020202020204" pitchFamily="34" charset="0"/>
              <a:buChar char="•"/>
            </a:pPr>
            <a:r>
              <a:rPr lang="en-US" sz="3200" b="1" dirty="0"/>
              <a:t>Catheter ablation</a:t>
            </a:r>
            <a:r>
              <a:rPr lang="en-US" sz="3200" dirty="0"/>
              <a:t>: Often curative</a:t>
            </a:r>
          </a:p>
          <a:p>
            <a:pPr marL="0" indent="0">
              <a:buNone/>
            </a:pPr>
            <a:endParaRPr lang="en-US" sz="3200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1423686" y="740780"/>
            <a:ext cx="9853914" cy="574104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/>
              <a:t>🫀 </a:t>
            </a:r>
            <a:r>
              <a:rPr lang="en-US" sz="3600" b="1" dirty="0"/>
              <a:t> </a:t>
            </a:r>
            <a:r>
              <a:rPr lang="en-US" sz="3600" b="1" dirty="0">
                <a:solidFill>
                  <a:srgbClr val="FF0000"/>
                </a:solidFill>
              </a:rPr>
              <a:t>Supraventricular Tachycardia (SVT)</a:t>
            </a:r>
            <a:r>
              <a:rPr lang="en-US" sz="3600" dirty="0">
                <a:solidFill>
                  <a:srgbClr val="FF0000"/>
                </a:solidFill>
              </a:rPr>
              <a:t> </a:t>
            </a:r>
          </a:p>
          <a:p>
            <a:pPr marL="0" indent="0">
              <a:buNone/>
            </a:pPr>
            <a:r>
              <a:rPr lang="en-US" sz="3600" dirty="0"/>
              <a:t>- A </a:t>
            </a:r>
            <a:r>
              <a:rPr lang="en-US" sz="3600" b="1" dirty="0"/>
              <a:t>rapid heart rhythm</a:t>
            </a:r>
            <a:r>
              <a:rPr lang="en-US" sz="3600" dirty="0"/>
              <a:t> originating </a:t>
            </a:r>
            <a:r>
              <a:rPr lang="en-US" sz="3600" b="1" dirty="0"/>
              <a:t>above the ventricles</a:t>
            </a:r>
            <a:r>
              <a:rPr lang="en-US" sz="3600" dirty="0"/>
              <a:t>, usually with a </a:t>
            </a:r>
            <a:r>
              <a:rPr lang="en-US" sz="3600" b="1" dirty="0"/>
              <a:t>narrow QRS complex</a:t>
            </a:r>
            <a:r>
              <a:rPr lang="en-US" sz="3600" dirty="0"/>
              <a:t> and a </a:t>
            </a:r>
            <a:r>
              <a:rPr lang="en-US" sz="3600" b="1" dirty="0"/>
              <a:t>regular rhythm</a:t>
            </a:r>
            <a:r>
              <a:rPr lang="en-US" sz="3600" dirty="0"/>
              <a:t>.</a:t>
            </a:r>
          </a:p>
          <a:p>
            <a:pPr marL="0" indent="0">
              <a:buNone/>
            </a:pPr>
            <a:r>
              <a:rPr lang="en-US" sz="3600" dirty="0"/>
              <a:t>- Fast rhythm from above the ventricles</a:t>
            </a:r>
          </a:p>
          <a:p>
            <a:pPr marL="0" indent="0">
              <a:buNone/>
            </a:pPr>
            <a:endParaRPr lang="en-US" sz="3600" dirty="0"/>
          </a:p>
          <a:p>
            <a:pPr marL="0" indent="0">
              <a:buNone/>
            </a:pPr>
            <a:endParaRPr lang="en-US" sz="3200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svt ec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1423686" y="740780"/>
            <a:ext cx="9853914" cy="574104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b="1" dirty="0"/>
              <a:t>🔹</a:t>
            </a:r>
            <a:r>
              <a:rPr lang="en-US" sz="3200" b="1" dirty="0"/>
              <a:t> </a:t>
            </a:r>
            <a:r>
              <a:rPr lang="en-US" sz="3200" b="1" dirty="0">
                <a:solidFill>
                  <a:srgbClr val="FF0000"/>
                </a:solidFill>
              </a:rPr>
              <a:t>ECG Characteristics</a:t>
            </a:r>
          </a:p>
          <a:p>
            <a:pPr>
              <a:buFont typeface="Arial" panose="020B0704020202020204" pitchFamily="34" charset="0"/>
              <a:buChar char="•"/>
            </a:pPr>
            <a:r>
              <a:rPr lang="en-US" sz="3200" b="1" dirty="0"/>
              <a:t>Regular rhythm</a:t>
            </a:r>
            <a:endParaRPr lang="en-US" sz="3200" dirty="0"/>
          </a:p>
          <a:p>
            <a:pPr>
              <a:buFont typeface="Arial" panose="020B0704020202020204" pitchFamily="34" charset="0"/>
              <a:buChar char="•"/>
            </a:pPr>
            <a:r>
              <a:rPr lang="en-US" sz="3200" b="1" dirty="0"/>
              <a:t>HR: 150–250 bpm</a:t>
            </a:r>
            <a:endParaRPr lang="en-US" sz="3200" dirty="0"/>
          </a:p>
          <a:p>
            <a:pPr>
              <a:buFont typeface="Arial" panose="020B0704020202020204" pitchFamily="34" charset="0"/>
              <a:buChar char="•"/>
            </a:pPr>
            <a:r>
              <a:rPr lang="en-US" sz="3200" b="1" dirty="0"/>
              <a:t>Narrow QRS complexes</a:t>
            </a:r>
            <a:endParaRPr lang="en-US" sz="3200" dirty="0"/>
          </a:p>
          <a:p>
            <a:pPr>
              <a:buFont typeface="Arial" panose="020B0704020202020204" pitchFamily="34" charset="0"/>
              <a:buChar char="•"/>
            </a:pPr>
            <a:r>
              <a:rPr lang="en-US" sz="3200" dirty="0"/>
              <a:t>P waves may be hidden or inverted (retrograde)</a:t>
            </a:r>
          </a:p>
          <a:p>
            <a:pPr>
              <a:buFont typeface="Arial" panose="020B0704020202020204" pitchFamily="34" charset="0"/>
              <a:buChar char="•"/>
            </a:pPr>
            <a:r>
              <a:rPr lang="en-US" sz="3200" dirty="0"/>
              <a:t>Sudden onset and termination</a:t>
            </a:r>
          </a:p>
          <a:p>
            <a:pPr marL="0" indent="0">
              <a:buNone/>
            </a:pPr>
            <a:endParaRPr lang="en-US" sz="3600" dirty="0"/>
          </a:p>
          <a:p>
            <a:pPr marL="0" indent="0">
              <a:buNone/>
            </a:pPr>
            <a:endParaRPr lang="en-US" sz="3200"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1423686" y="740780"/>
            <a:ext cx="9853914" cy="574104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b="1" dirty="0"/>
              <a:t>🔹</a:t>
            </a:r>
            <a:r>
              <a:rPr lang="en-US" sz="3200" b="1" dirty="0"/>
              <a:t> </a:t>
            </a:r>
            <a:r>
              <a:rPr lang="en-US" sz="3200" b="1" dirty="0">
                <a:solidFill>
                  <a:srgbClr val="FF0000"/>
                </a:solidFill>
              </a:rPr>
              <a:t>Causes</a:t>
            </a:r>
          </a:p>
          <a:p>
            <a:pPr>
              <a:buFont typeface="Arial" panose="020B0704020202020204" pitchFamily="34" charset="0"/>
              <a:buChar char="•"/>
            </a:pPr>
            <a:r>
              <a:rPr lang="en-US" sz="3200" dirty="0"/>
              <a:t>Stress or anxiety</a:t>
            </a:r>
          </a:p>
          <a:p>
            <a:pPr>
              <a:buFont typeface="Arial" panose="020B0704020202020204" pitchFamily="34" charset="0"/>
              <a:buChar char="•"/>
            </a:pPr>
            <a:r>
              <a:rPr lang="en-US" sz="3200" dirty="0"/>
              <a:t>Caffeine or stimulants</a:t>
            </a:r>
          </a:p>
          <a:p>
            <a:pPr>
              <a:buFont typeface="Arial" panose="020B0704020202020204" pitchFamily="34" charset="0"/>
              <a:buChar char="•"/>
            </a:pPr>
            <a:r>
              <a:rPr lang="en-US" sz="3200" dirty="0"/>
              <a:t>Hyperthyroidism</a:t>
            </a:r>
          </a:p>
          <a:p>
            <a:pPr>
              <a:buFont typeface="Arial" panose="020B0704020202020204" pitchFamily="34" charset="0"/>
              <a:buChar char="•"/>
            </a:pPr>
            <a:r>
              <a:rPr lang="en-US" sz="3200" dirty="0"/>
              <a:t>Structural heart disease</a:t>
            </a:r>
          </a:p>
          <a:p>
            <a:pPr>
              <a:buFont typeface="Arial" panose="020B0704020202020204" pitchFamily="34" charset="0"/>
              <a:buChar char="•"/>
            </a:pPr>
            <a:r>
              <a:rPr lang="en-US" sz="3200" dirty="0"/>
              <a:t>WPW syndrome (in AVRT type)</a:t>
            </a:r>
          </a:p>
          <a:p>
            <a:pPr marL="0" indent="0">
              <a:buNone/>
            </a:pPr>
            <a:endParaRPr lang="en-US" sz="3600" dirty="0"/>
          </a:p>
          <a:p>
            <a:pPr marL="0" indent="0">
              <a:buNone/>
            </a:pPr>
            <a:endParaRPr lang="en-US" sz="3200"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1423686" y="740780"/>
            <a:ext cx="9853914" cy="574104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b="1" dirty="0"/>
              <a:t>🔹</a:t>
            </a:r>
            <a:r>
              <a:rPr lang="en-US" sz="3200" b="1" dirty="0"/>
              <a:t> </a:t>
            </a:r>
            <a:r>
              <a:rPr lang="en-US" sz="3200" b="1" dirty="0">
                <a:solidFill>
                  <a:srgbClr val="FF0000"/>
                </a:solidFill>
              </a:rPr>
              <a:t>Symptoms</a:t>
            </a:r>
          </a:p>
          <a:p>
            <a:pPr>
              <a:buFont typeface="Arial" panose="020B0704020202020204" pitchFamily="34" charset="0"/>
              <a:buChar char="•"/>
            </a:pPr>
            <a:r>
              <a:rPr lang="en-US" sz="3200" dirty="0"/>
              <a:t>Palpitations</a:t>
            </a:r>
          </a:p>
          <a:p>
            <a:pPr>
              <a:buFont typeface="Arial" panose="020B0704020202020204" pitchFamily="34" charset="0"/>
              <a:buChar char="•"/>
            </a:pPr>
            <a:r>
              <a:rPr lang="en-US" sz="3200" dirty="0"/>
              <a:t>Dizziness</a:t>
            </a:r>
          </a:p>
          <a:p>
            <a:pPr>
              <a:buFont typeface="Arial" panose="020B0704020202020204" pitchFamily="34" charset="0"/>
              <a:buChar char="•"/>
            </a:pPr>
            <a:r>
              <a:rPr lang="en-US" sz="3200" dirty="0"/>
              <a:t>Chest discomfort</a:t>
            </a:r>
          </a:p>
          <a:p>
            <a:pPr>
              <a:buFont typeface="Arial" panose="020B0704020202020204" pitchFamily="34" charset="0"/>
              <a:buChar char="•"/>
            </a:pPr>
            <a:r>
              <a:rPr lang="en-US" sz="3200" dirty="0"/>
              <a:t>Shortness of breath</a:t>
            </a:r>
          </a:p>
          <a:p>
            <a:pPr>
              <a:buFont typeface="Arial" panose="020B0704020202020204" pitchFamily="34" charset="0"/>
              <a:buChar char="•"/>
            </a:pPr>
            <a:r>
              <a:rPr lang="en-US" sz="3200" dirty="0"/>
              <a:t>Syncope (in severe cases)</a:t>
            </a:r>
          </a:p>
          <a:p>
            <a:pPr marL="0" indent="0">
              <a:buNone/>
            </a:pPr>
            <a:endParaRPr lang="en-US" sz="3200" dirty="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1423686" y="740780"/>
            <a:ext cx="9853914" cy="574104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b="1" dirty="0"/>
              <a:t>🔹</a:t>
            </a:r>
            <a:r>
              <a:rPr lang="en-US" sz="3200" b="1" dirty="0"/>
              <a:t> </a:t>
            </a:r>
            <a:r>
              <a:rPr lang="en-US" sz="3600" b="1" dirty="0">
                <a:solidFill>
                  <a:srgbClr val="FF0000"/>
                </a:solidFill>
              </a:rPr>
              <a:t>Management</a:t>
            </a:r>
          </a:p>
          <a:p>
            <a:pPr>
              <a:buFont typeface="Arial" panose="020B0704020202020204" pitchFamily="34" charset="0"/>
              <a:buChar char="•"/>
            </a:pPr>
            <a:r>
              <a:rPr lang="en-US" sz="3600" b="1" dirty="0"/>
              <a:t>Vagal maneuvers</a:t>
            </a:r>
            <a:r>
              <a:rPr lang="en-US" sz="3600" dirty="0"/>
              <a:t> (e.g., Valsalva)</a:t>
            </a:r>
          </a:p>
          <a:p>
            <a:pPr>
              <a:buFont typeface="Arial" panose="020B0704020202020204" pitchFamily="34" charset="0"/>
              <a:buChar char="•"/>
            </a:pPr>
            <a:r>
              <a:rPr lang="en-US" sz="3600" b="1" dirty="0"/>
              <a:t>Adenosine IV</a:t>
            </a:r>
            <a:r>
              <a:rPr lang="en-US" sz="3600" dirty="0"/>
              <a:t> (first-line drug)</a:t>
            </a:r>
          </a:p>
          <a:p>
            <a:pPr>
              <a:buFont typeface="Arial" panose="020B0704020202020204" pitchFamily="34" charset="0"/>
              <a:buChar char="•"/>
            </a:pPr>
            <a:r>
              <a:rPr lang="en-US" sz="3600" b="1" dirty="0"/>
              <a:t>Beta-blockers / calcium channel blockers</a:t>
            </a:r>
            <a:endParaRPr lang="en-US" sz="3600" dirty="0"/>
          </a:p>
          <a:p>
            <a:pPr>
              <a:buFont typeface="Arial" panose="020B0704020202020204" pitchFamily="34" charset="0"/>
              <a:buChar char="•"/>
            </a:pPr>
            <a:r>
              <a:rPr lang="en-US" sz="3600" b="1" dirty="0"/>
              <a:t>Catheter ablation</a:t>
            </a:r>
            <a:r>
              <a:rPr lang="en-US" sz="3600" dirty="0"/>
              <a:t> for recurrent SVT</a:t>
            </a:r>
          </a:p>
          <a:p>
            <a:pPr marL="0" indent="0">
              <a:buNone/>
            </a:pPr>
            <a:endParaRPr lang="en-US" sz="32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2534856" y="1157468"/>
            <a:ext cx="8742744" cy="532435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b="1" dirty="0">
                <a:solidFill>
                  <a:srgbClr val="FF0000"/>
                </a:solidFill>
              </a:rPr>
              <a:t>🔹 Symptoms</a:t>
            </a:r>
          </a:p>
          <a:p>
            <a:pPr>
              <a:buFont typeface="Arial" panose="020B0704020202020204" pitchFamily="34" charset="0"/>
              <a:buChar char="•"/>
            </a:pPr>
            <a:r>
              <a:rPr lang="en-US" sz="3600" dirty="0"/>
              <a:t>Palpitations</a:t>
            </a:r>
          </a:p>
          <a:p>
            <a:pPr>
              <a:buFont typeface="Arial" panose="020B0704020202020204" pitchFamily="34" charset="0"/>
              <a:buChar char="•"/>
            </a:pPr>
            <a:r>
              <a:rPr lang="en-US" sz="3600" dirty="0"/>
              <a:t>Dizziness or fainting</a:t>
            </a:r>
          </a:p>
          <a:p>
            <a:pPr>
              <a:buFont typeface="Arial" panose="020B0704020202020204" pitchFamily="34" charset="0"/>
              <a:buChar char="•"/>
            </a:pPr>
            <a:r>
              <a:rPr lang="en-US" sz="3600" dirty="0"/>
              <a:t>Chest pain</a:t>
            </a:r>
          </a:p>
          <a:p>
            <a:pPr>
              <a:buFont typeface="Arial" panose="020B0704020202020204" pitchFamily="34" charset="0"/>
              <a:buChar char="•"/>
            </a:pPr>
            <a:r>
              <a:rPr lang="en-US" sz="3600" dirty="0"/>
              <a:t>Shortness of breath</a:t>
            </a:r>
          </a:p>
          <a:p>
            <a:pPr>
              <a:buFont typeface="Arial" panose="020B0704020202020204" pitchFamily="34" charset="0"/>
              <a:buChar char="•"/>
            </a:pPr>
            <a:r>
              <a:rPr lang="en-US" sz="3600" dirty="0"/>
              <a:t>Fatigue</a:t>
            </a:r>
          </a:p>
          <a:p>
            <a:pPr marL="0" indent="0">
              <a:buNone/>
            </a:pPr>
            <a:endParaRPr lang="en-US" sz="3200"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1423686" y="740780"/>
            <a:ext cx="9853914" cy="574104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/>
              <a:t>🫀 </a:t>
            </a:r>
            <a:r>
              <a:rPr lang="en-US" sz="3600" b="1" dirty="0"/>
              <a:t> </a:t>
            </a:r>
            <a:r>
              <a:rPr lang="en-US" sz="3600" b="1" dirty="0">
                <a:solidFill>
                  <a:srgbClr val="FF0000"/>
                </a:solidFill>
              </a:rPr>
              <a:t>Premature Atrial Contractions (PACs) </a:t>
            </a:r>
          </a:p>
          <a:p>
            <a:pPr marL="0" indent="0">
              <a:buNone/>
            </a:pPr>
            <a:r>
              <a:rPr lang="en-US" sz="3600" dirty="0"/>
              <a:t>- Early atrial beats</a:t>
            </a:r>
          </a:p>
          <a:p>
            <a:pPr marL="0" indent="0">
              <a:buNone/>
            </a:pPr>
            <a:r>
              <a:rPr lang="en-US" sz="3600" dirty="0"/>
              <a:t>- </a:t>
            </a:r>
            <a:r>
              <a:rPr lang="en-US" sz="3600" b="1" dirty="0"/>
              <a:t>Early atrial beats</a:t>
            </a:r>
            <a:r>
              <a:rPr lang="en-US" sz="3600" dirty="0"/>
              <a:t> that originate outside the SA node, interrupting the normal rhythm temporarily.</a:t>
            </a:r>
          </a:p>
          <a:p>
            <a:pPr marL="0" indent="0">
              <a:buNone/>
            </a:pPr>
            <a:endParaRPr lang="en-US" sz="3200" dirty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The 3 Fates of a Premature Atrial Complex • PAC can ... | GrepMe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1423686" y="740780"/>
            <a:ext cx="9853914" cy="574104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b="1" dirty="0"/>
              <a:t>🔹  </a:t>
            </a:r>
            <a:r>
              <a:rPr lang="en-US" sz="3600" b="1" dirty="0">
                <a:solidFill>
                  <a:srgbClr val="FF0000"/>
                </a:solidFill>
              </a:rPr>
              <a:t>ECG Characteristics</a:t>
            </a:r>
          </a:p>
          <a:p>
            <a:pPr>
              <a:buFont typeface="Arial" panose="020B0704020202020204" pitchFamily="34" charset="0"/>
              <a:buChar char="•"/>
            </a:pPr>
            <a:r>
              <a:rPr lang="en-US" sz="3600" b="1" dirty="0"/>
              <a:t>Early P wave</a:t>
            </a:r>
            <a:r>
              <a:rPr lang="en-US" sz="3600" dirty="0"/>
              <a:t> (often abnormal shape)</a:t>
            </a:r>
          </a:p>
          <a:p>
            <a:pPr>
              <a:buFont typeface="Arial" panose="020B0704020202020204" pitchFamily="34" charset="0"/>
              <a:buChar char="•"/>
            </a:pPr>
            <a:r>
              <a:rPr lang="en-US" sz="3600" b="1" dirty="0"/>
              <a:t>Normal QRS complex</a:t>
            </a:r>
            <a:r>
              <a:rPr lang="en-US" sz="3600" dirty="0"/>
              <a:t> follows</a:t>
            </a:r>
          </a:p>
          <a:p>
            <a:pPr>
              <a:buFont typeface="Arial" panose="020B0704020202020204" pitchFamily="34" charset="0"/>
              <a:buChar char="•"/>
            </a:pPr>
            <a:r>
              <a:rPr lang="en-US" sz="3600" b="1" dirty="0"/>
              <a:t>Compensatory pause</a:t>
            </a:r>
            <a:r>
              <a:rPr lang="en-US" sz="3600" dirty="0"/>
              <a:t> may occur</a:t>
            </a:r>
          </a:p>
          <a:p>
            <a:pPr>
              <a:buFont typeface="Arial" panose="020B0704020202020204" pitchFamily="34" charset="0"/>
              <a:buChar char="•"/>
            </a:pPr>
            <a:r>
              <a:rPr lang="en-US" sz="3600" dirty="0"/>
              <a:t>Rhythm: Irregular due to premature beat</a:t>
            </a:r>
          </a:p>
          <a:p>
            <a:pPr marL="0" indent="0">
              <a:buNone/>
            </a:pPr>
            <a:endParaRPr lang="en-US" sz="3200" dirty="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1423686" y="740780"/>
            <a:ext cx="9853914" cy="574104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b="1" dirty="0"/>
              <a:t>🔹 </a:t>
            </a:r>
            <a:r>
              <a:rPr lang="en-US" sz="3200" b="1" dirty="0">
                <a:solidFill>
                  <a:srgbClr val="FF0000"/>
                </a:solidFill>
              </a:rPr>
              <a:t>Causes</a:t>
            </a:r>
          </a:p>
          <a:p>
            <a:pPr>
              <a:buFont typeface="Arial" panose="020B0704020202020204" pitchFamily="34" charset="0"/>
              <a:buChar char="•"/>
            </a:pPr>
            <a:r>
              <a:rPr lang="en-US" sz="3200" dirty="0"/>
              <a:t>Stress, anxiety</a:t>
            </a:r>
          </a:p>
          <a:p>
            <a:pPr>
              <a:buFont typeface="Arial" panose="020B0704020202020204" pitchFamily="34" charset="0"/>
              <a:buChar char="•"/>
            </a:pPr>
            <a:r>
              <a:rPr lang="en-US" sz="3200" dirty="0"/>
              <a:t>Caffeine, alcohol, nicotine</a:t>
            </a:r>
          </a:p>
          <a:p>
            <a:pPr>
              <a:buFont typeface="Arial" panose="020B0704020202020204" pitchFamily="34" charset="0"/>
              <a:buChar char="•"/>
            </a:pPr>
            <a:r>
              <a:rPr lang="en-US" sz="3200" dirty="0"/>
              <a:t>Electrolyte imbalance</a:t>
            </a:r>
          </a:p>
          <a:p>
            <a:pPr>
              <a:buFont typeface="Arial" panose="020B0704020202020204" pitchFamily="34" charset="0"/>
              <a:buChar char="•"/>
            </a:pPr>
            <a:r>
              <a:rPr lang="en-US" sz="3200" dirty="0"/>
              <a:t>Hypoxia</a:t>
            </a:r>
          </a:p>
          <a:p>
            <a:pPr>
              <a:buFont typeface="Arial" panose="020B0704020202020204" pitchFamily="34" charset="0"/>
              <a:buChar char="•"/>
            </a:pPr>
            <a:r>
              <a:rPr lang="en-US" sz="3200" dirty="0"/>
              <a:t>Myocardial ischemia</a:t>
            </a:r>
          </a:p>
          <a:p>
            <a:pPr>
              <a:buFont typeface="Arial" panose="020B0704020202020204" pitchFamily="34" charset="0"/>
              <a:buChar char="•"/>
            </a:pPr>
            <a:r>
              <a:rPr lang="en-US" sz="3200" dirty="0"/>
              <a:t>Seen in healthy individuals too</a:t>
            </a:r>
          </a:p>
          <a:p>
            <a:pPr marL="0" indent="0">
              <a:buNone/>
            </a:pPr>
            <a:endParaRPr lang="en-US" sz="3200" dirty="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1423686" y="740780"/>
            <a:ext cx="9853914" cy="5741042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3200" b="1" dirty="0"/>
              <a:t>🔹 </a:t>
            </a:r>
            <a:r>
              <a:rPr lang="en-US" sz="3200" b="1" dirty="0">
                <a:solidFill>
                  <a:srgbClr val="FF0000"/>
                </a:solidFill>
              </a:rPr>
              <a:t>Symptoms</a:t>
            </a:r>
          </a:p>
          <a:p>
            <a:pPr>
              <a:buFont typeface="Arial" panose="020B0704020202020204" pitchFamily="34" charset="0"/>
              <a:buChar char="•"/>
            </a:pPr>
            <a:r>
              <a:rPr lang="en-US" sz="3200" dirty="0"/>
              <a:t>Often </a:t>
            </a:r>
            <a:r>
              <a:rPr lang="en-US" sz="3200" b="1" dirty="0"/>
              <a:t>asymptomatic</a:t>
            </a:r>
            <a:endParaRPr lang="en-US" sz="3200" dirty="0"/>
          </a:p>
          <a:p>
            <a:pPr>
              <a:buFont typeface="Arial" panose="020B0704020202020204" pitchFamily="34" charset="0"/>
              <a:buChar char="•"/>
            </a:pPr>
            <a:r>
              <a:rPr lang="en-US" sz="3200" dirty="0"/>
              <a:t>May feel like </a:t>
            </a:r>
            <a:r>
              <a:rPr lang="en-US" sz="3200" b="1" dirty="0"/>
              <a:t>palpitations</a:t>
            </a:r>
            <a:r>
              <a:rPr lang="en-US" sz="3200" dirty="0"/>
              <a:t> or "skipped beats"</a:t>
            </a:r>
          </a:p>
          <a:p>
            <a:pPr marL="0" indent="0">
              <a:buNone/>
            </a:pPr>
            <a:r>
              <a:rPr lang="en-US" sz="3200" b="1" dirty="0"/>
              <a:t>🔹 </a:t>
            </a:r>
            <a:r>
              <a:rPr lang="en-US" sz="3200" b="1" dirty="0">
                <a:solidFill>
                  <a:srgbClr val="FF0000"/>
                </a:solidFill>
              </a:rPr>
              <a:t>Management</a:t>
            </a:r>
          </a:p>
          <a:p>
            <a:pPr>
              <a:buFont typeface="Arial" panose="020B0704020202020204" pitchFamily="34" charset="0"/>
              <a:buChar char="•"/>
            </a:pPr>
            <a:r>
              <a:rPr lang="en-US" sz="3200" b="1" dirty="0"/>
              <a:t>Usually no treatment needed</a:t>
            </a:r>
            <a:endParaRPr lang="en-US" sz="3200" dirty="0"/>
          </a:p>
          <a:p>
            <a:pPr>
              <a:buFont typeface="Arial" panose="020B0704020202020204" pitchFamily="34" charset="0"/>
              <a:buChar char="•"/>
            </a:pPr>
            <a:r>
              <a:rPr lang="en-US" sz="3200" dirty="0"/>
              <a:t>Address </a:t>
            </a:r>
            <a:r>
              <a:rPr lang="en-US" sz="3200" b="1" dirty="0"/>
              <a:t>triggers</a:t>
            </a:r>
            <a:r>
              <a:rPr lang="en-US" sz="3200" dirty="0"/>
              <a:t> (e.g., reduce caffeine/stress)</a:t>
            </a:r>
          </a:p>
          <a:p>
            <a:pPr>
              <a:buFont typeface="Arial" panose="020B0704020202020204" pitchFamily="34" charset="0"/>
              <a:buChar char="•"/>
            </a:pPr>
            <a:r>
              <a:rPr lang="en-US" sz="3200" dirty="0"/>
              <a:t>Beta-blockers if symptomatic or frequent</a:t>
            </a:r>
          </a:p>
          <a:p>
            <a:pPr>
              <a:buFont typeface="Arial" panose="020B0704020202020204" pitchFamily="34" charset="0"/>
              <a:buChar char="•"/>
            </a:pPr>
            <a:r>
              <a:rPr lang="en-US" sz="3200" dirty="0"/>
              <a:t>Investigate if structural heart disease is suspected</a:t>
            </a:r>
          </a:p>
          <a:p>
            <a:pPr marL="0" indent="0">
              <a:buNone/>
            </a:pPr>
            <a:endParaRPr lang="en-US" sz="3200" dirty="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1096" y="0"/>
            <a:ext cx="10364451" cy="1596177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JUNCTIONAL DYSRHYTHMIAS</a:t>
            </a:r>
          </a:p>
        </p:txBody>
      </p:sp>
      <p:pic>
        <p:nvPicPr>
          <p:cNvPr id="15362" name="Picture 2" descr="PPT - Junctional Dysrhythmias PowerPoint Presentation, free download -  ID:335951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8476" y="1197979"/>
            <a:ext cx="7207170" cy="5405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821803" y="243068"/>
            <a:ext cx="10648708" cy="642395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4000" dirty="0"/>
              <a:t>🫀 </a:t>
            </a:r>
            <a:r>
              <a:rPr lang="en-US" sz="3200" b="1" dirty="0">
                <a:solidFill>
                  <a:srgbClr val="FF0000"/>
                </a:solidFill>
              </a:rPr>
              <a:t>Junctional Rhythm</a:t>
            </a:r>
            <a:r>
              <a:rPr lang="en-US" sz="3200" dirty="0">
                <a:solidFill>
                  <a:srgbClr val="FF0000"/>
                </a:solidFill>
              </a:rPr>
              <a:t> </a:t>
            </a:r>
          </a:p>
          <a:p>
            <a:pPr marL="0" indent="0">
              <a:buNone/>
            </a:pPr>
            <a:r>
              <a:rPr lang="en-US" sz="3600" b="1" dirty="0"/>
              <a:t>- </a:t>
            </a:r>
            <a:r>
              <a:rPr lang="en-US" sz="3200" dirty="0"/>
              <a:t>A rhythm originating from the </a:t>
            </a:r>
            <a:r>
              <a:rPr lang="en-US" sz="3200" b="1" dirty="0"/>
              <a:t>atrioventricular (AV) junction</a:t>
            </a:r>
            <a:r>
              <a:rPr lang="en-US" sz="3200" dirty="0"/>
              <a:t> when the </a:t>
            </a:r>
            <a:r>
              <a:rPr lang="en-US" sz="3200" b="1" dirty="0"/>
              <a:t>SA node fails</a:t>
            </a:r>
            <a:r>
              <a:rPr lang="en-US" sz="3200" dirty="0"/>
              <a:t> or conduction is blocked.</a:t>
            </a:r>
          </a:p>
          <a:p>
            <a:pPr marL="0" indent="0">
              <a:buNone/>
            </a:pPr>
            <a:r>
              <a:rPr lang="en-US" sz="2800" b="1" dirty="0"/>
              <a:t>🔹 </a:t>
            </a:r>
            <a:r>
              <a:rPr lang="en-US" sz="2800" b="1" dirty="0">
                <a:solidFill>
                  <a:srgbClr val="FF0000"/>
                </a:solidFill>
              </a:rPr>
              <a:t>ECG Characteristics</a:t>
            </a:r>
          </a:p>
          <a:p>
            <a:pPr>
              <a:buFont typeface="Arial" panose="020B0704020202020204" pitchFamily="34" charset="0"/>
              <a:buChar char="•"/>
            </a:pPr>
            <a:r>
              <a:rPr lang="en-US" sz="2800" b="1" dirty="0"/>
              <a:t>Heart rate</a:t>
            </a:r>
            <a:r>
              <a:rPr lang="en-US" sz="2800" dirty="0"/>
              <a:t>: 40–60 bpm (intrinsic AV node rate)</a:t>
            </a:r>
          </a:p>
          <a:p>
            <a:pPr>
              <a:buFont typeface="Arial" panose="020B0704020202020204" pitchFamily="34" charset="0"/>
              <a:buChar char="•"/>
            </a:pPr>
            <a:r>
              <a:rPr lang="en-US" sz="2800" b="1" dirty="0"/>
              <a:t>Regular rhythm</a:t>
            </a:r>
            <a:endParaRPr lang="en-US" sz="2800" dirty="0"/>
          </a:p>
          <a:p>
            <a:pPr>
              <a:buFont typeface="Arial" panose="020B0704020202020204" pitchFamily="34" charset="0"/>
              <a:buChar char="•"/>
            </a:pPr>
            <a:r>
              <a:rPr lang="en-US" sz="2800" b="1" dirty="0"/>
              <a:t>P waves</a:t>
            </a:r>
            <a:r>
              <a:rPr lang="en-US" sz="2800" dirty="0"/>
              <a:t>: Absent, inverted, or occur after QRS</a:t>
            </a:r>
          </a:p>
          <a:p>
            <a:pPr>
              <a:buFont typeface="Arial" panose="020B0704020202020204" pitchFamily="34" charset="0"/>
              <a:buChar char="•"/>
            </a:pPr>
            <a:r>
              <a:rPr lang="en-US" sz="2800" b="1" dirty="0"/>
              <a:t>QRS complex</a:t>
            </a:r>
            <a:r>
              <a:rPr lang="en-US" sz="2800" dirty="0"/>
              <a:t>: Normal width</a:t>
            </a:r>
          </a:p>
          <a:p>
            <a:pPr>
              <a:buFont typeface="Arial" panose="020B0704020202020204" pitchFamily="34" charset="0"/>
              <a:buChar char="•"/>
            </a:pPr>
            <a:r>
              <a:rPr lang="en-US" sz="2800" b="1" dirty="0"/>
              <a:t>PR interval</a:t>
            </a:r>
            <a:r>
              <a:rPr lang="en-US" sz="2800" dirty="0"/>
              <a:t>: Absent or shortened if visible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sz="3200" dirty="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1423686" y="740780"/>
            <a:ext cx="9853914" cy="574104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b="1" dirty="0"/>
              <a:t>🔹</a:t>
            </a:r>
            <a:r>
              <a:rPr lang="en-US" sz="3200" b="1" dirty="0"/>
              <a:t>Junctional Rhythm</a:t>
            </a:r>
            <a:r>
              <a:rPr lang="en-US" sz="3200" dirty="0"/>
              <a:t> </a:t>
            </a:r>
          </a:p>
          <a:p>
            <a:pPr marL="0" indent="0">
              <a:buNone/>
            </a:pPr>
            <a:endParaRPr lang="en-US" sz="3600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sz="3200" dirty="0"/>
          </a:p>
        </p:txBody>
      </p:sp>
      <p:pic>
        <p:nvPicPr>
          <p:cNvPr id="14342" name="Picture 6" descr="Junctional rhythm of the heartbeat, illustra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0375" y="1476577"/>
            <a:ext cx="7784618" cy="5186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821803" y="243068"/>
            <a:ext cx="10648708" cy="64239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b="1" dirty="0"/>
              <a:t>🔹 </a:t>
            </a:r>
            <a:r>
              <a:rPr lang="en-US" sz="3600" b="1" dirty="0">
                <a:solidFill>
                  <a:srgbClr val="FF0000"/>
                </a:solidFill>
              </a:rPr>
              <a:t>Causes</a:t>
            </a:r>
          </a:p>
          <a:p>
            <a:pPr>
              <a:buFont typeface="Arial" panose="020B0704020202020204" pitchFamily="34" charset="0"/>
              <a:buChar char="•"/>
            </a:pPr>
            <a:r>
              <a:rPr lang="en-US" sz="3600" dirty="0"/>
              <a:t>SA node dysfunction</a:t>
            </a:r>
          </a:p>
          <a:p>
            <a:pPr>
              <a:buFont typeface="Arial" panose="020B0704020202020204" pitchFamily="34" charset="0"/>
              <a:buChar char="•"/>
            </a:pPr>
            <a:r>
              <a:rPr lang="en-US" sz="3600" dirty="0"/>
              <a:t>Myocardial infarction (especially inferior)</a:t>
            </a:r>
          </a:p>
          <a:p>
            <a:pPr>
              <a:buFont typeface="Arial" panose="020B0704020202020204" pitchFamily="34" charset="0"/>
              <a:buChar char="•"/>
            </a:pPr>
            <a:r>
              <a:rPr lang="en-US" sz="3600" dirty="0"/>
              <a:t>Digitalis toxicity</a:t>
            </a:r>
          </a:p>
          <a:p>
            <a:pPr>
              <a:buFont typeface="Arial" panose="020B0704020202020204" pitchFamily="34" charset="0"/>
              <a:buChar char="•"/>
            </a:pPr>
            <a:r>
              <a:rPr lang="en-US" sz="3600" dirty="0"/>
              <a:t>Post-cardiac surgery</a:t>
            </a:r>
          </a:p>
          <a:p>
            <a:pPr>
              <a:buFont typeface="Arial" panose="020B0704020202020204" pitchFamily="34" charset="0"/>
              <a:buChar char="•"/>
            </a:pPr>
            <a:r>
              <a:rPr lang="en-US" sz="3600" dirty="0"/>
              <a:t>Electrolyte disturbances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sz="3200" dirty="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821803" y="243068"/>
            <a:ext cx="10648708" cy="642395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3200" b="1" dirty="0"/>
              <a:t>🔹 </a:t>
            </a:r>
            <a:r>
              <a:rPr lang="en-US" sz="3200" b="1" dirty="0">
                <a:solidFill>
                  <a:srgbClr val="FF0000"/>
                </a:solidFill>
              </a:rPr>
              <a:t>Symptoms</a:t>
            </a:r>
          </a:p>
          <a:p>
            <a:pPr>
              <a:buFont typeface="Arial" panose="020B0704020202020204" pitchFamily="34" charset="0"/>
              <a:buChar char="•"/>
            </a:pPr>
            <a:r>
              <a:rPr lang="en-US" sz="3200" dirty="0"/>
              <a:t>Often </a:t>
            </a:r>
            <a:r>
              <a:rPr lang="en-US" sz="3200" b="1" dirty="0"/>
              <a:t>asymptomatic</a:t>
            </a:r>
            <a:r>
              <a:rPr lang="en-US" sz="3200" dirty="0"/>
              <a:t> if rate adequate</a:t>
            </a:r>
          </a:p>
          <a:p>
            <a:pPr>
              <a:buFont typeface="Arial" panose="020B0704020202020204" pitchFamily="34" charset="0"/>
              <a:buChar char="•"/>
            </a:pPr>
            <a:r>
              <a:rPr lang="en-US" sz="3200" dirty="0"/>
              <a:t>May experience </a:t>
            </a:r>
            <a:r>
              <a:rPr lang="en-US" sz="3200" b="1" dirty="0"/>
              <a:t>dizziness</a:t>
            </a:r>
            <a:r>
              <a:rPr lang="en-US" sz="3200" dirty="0"/>
              <a:t>, </a:t>
            </a:r>
            <a:r>
              <a:rPr lang="en-US" sz="3200" b="1" dirty="0"/>
              <a:t>fatigue</a:t>
            </a:r>
            <a:r>
              <a:rPr lang="en-US" sz="3200" dirty="0"/>
              <a:t>, or </a:t>
            </a:r>
            <a:r>
              <a:rPr lang="en-US" sz="3200" b="1" dirty="0"/>
              <a:t>hypotension</a:t>
            </a:r>
            <a:r>
              <a:rPr lang="en-US" sz="3200" dirty="0"/>
              <a:t> if bradycardic</a:t>
            </a:r>
          </a:p>
          <a:p>
            <a:pPr marL="0" indent="0">
              <a:buNone/>
            </a:pPr>
            <a:r>
              <a:rPr lang="en-US" sz="3200" b="1" dirty="0"/>
              <a:t>🔹 </a:t>
            </a:r>
            <a:r>
              <a:rPr lang="en-US" sz="3200" b="1" dirty="0">
                <a:solidFill>
                  <a:srgbClr val="FF0000"/>
                </a:solidFill>
              </a:rPr>
              <a:t>Management</a:t>
            </a:r>
          </a:p>
          <a:p>
            <a:pPr>
              <a:buFont typeface="Arial" panose="020B0704020202020204" pitchFamily="34" charset="0"/>
              <a:buChar char="•"/>
            </a:pPr>
            <a:r>
              <a:rPr lang="en-US" sz="3200" b="1" dirty="0"/>
              <a:t>Asymptomatic</a:t>
            </a:r>
            <a:r>
              <a:rPr lang="en-US" sz="3200" dirty="0"/>
              <a:t>: Monitor</a:t>
            </a:r>
          </a:p>
          <a:p>
            <a:pPr>
              <a:buFont typeface="Arial" panose="020B0704020202020204" pitchFamily="34" charset="0"/>
              <a:buChar char="•"/>
            </a:pPr>
            <a:r>
              <a:rPr lang="en-US" sz="3200" b="1" dirty="0"/>
              <a:t>Symptomatic</a:t>
            </a:r>
            <a:r>
              <a:rPr lang="en-US" sz="3200" dirty="0"/>
              <a:t>:</a:t>
            </a:r>
          </a:p>
          <a:p>
            <a:pPr marL="742950" lvl="1" indent="-285750">
              <a:buFont typeface="Arial" panose="020B0704020202020204" pitchFamily="34" charset="0"/>
              <a:buChar char="•"/>
            </a:pPr>
            <a:r>
              <a:rPr lang="en-US" sz="3200" b="1" dirty="0"/>
              <a:t>Atropine</a:t>
            </a:r>
            <a:endParaRPr lang="en-US" sz="3200" dirty="0"/>
          </a:p>
          <a:p>
            <a:pPr marL="742950" lvl="1" indent="-285750">
              <a:buFont typeface="Arial" panose="020B0704020202020204" pitchFamily="34" charset="0"/>
              <a:buChar char="•"/>
            </a:pPr>
            <a:r>
              <a:rPr lang="en-US" sz="3200" b="1" dirty="0"/>
              <a:t>Temporary pacing</a:t>
            </a:r>
            <a:endParaRPr lang="en-US" sz="3200" dirty="0"/>
          </a:p>
          <a:p>
            <a:pPr marL="742950" lvl="1" indent="-285750">
              <a:buFont typeface="Arial" panose="020B0704020202020204" pitchFamily="34" charset="0"/>
              <a:buChar char="•"/>
            </a:pPr>
            <a:r>
              <a:rPr lang="en-US" sz="3200" b="1" dirty="0"/>
              <a:t>Treat underlying cause</a:t>
            </a:r>
            <a:r>
              <a:rPr lang="en-US" sz="3200" dirty="0"/>
              <a:t> (e.g., medication adjustment)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32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2534856" y="1157468"/>
            <a:ext cx="8742744" cy="532435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b="1" dirty="0">
                <a:solidFill>
                  <a:srgbClr val="FF0000"/>
                </a:solidFill>
              </a:rPr>
              <a:t>🔹</a:t>
            </a:r>
            <a:r>
              <a:rPr lang="en-US" sz="3600" b="1" dirty="0"/>
              <a:t>Management</a:t>
            </a:r>
          </a:p>
          <a:p>
            <a:pPr>
              <a:buFont typeface="Arial" panose="020B0704020202020204" pitchFamily="34" charset="0"/>
              <a:buChar char="•"/>
            </a:pPr>
            <a:r>
              <a:rPr lang="en-US" sz="3600" b="1" dirty="0"/>
              <a:t>Medications</a:t>
            </a:r>
            <a:r>
              <a:rPr lang="en-US" sz="3600" dirty="0"/>
              <a:t> (antiarrhythmics, beta-					blockers)</a:t>
            </a:r>
          </a:p>
          <a:p>
            <a:pPr>
              <a:buFont typeface="Arial" panose="020B0704020202020204" pitchFamily="34" charset="0"/>
              <a:buChar char="•"/>
            </a:pPr>
            <a:r>
              <a:rPr lang="en-US" sz="3600" b="1" dirty="0"/>
              <a:t>Electrical therapy</a:t>
            </a:r>
            <a:r>
              <a:rPr lang="en-US" sz="3600" dirty="0"/>
              <a:t> (cardioversion, 				pacemaker, defibrillator)</a:t>
            </a:r>
          </a:p>
          <a:p>
            <a:pPr>
              <a:buFont typeface="Arial" panose="020B0704020202020204" pitchFamily="34" charset="0"/>
              <a:buChar char="•"/>
            </a:pPr>
            <a:r>
              <a:rPr lang="en-US" sz="3600" b="1" dirty="0"/>
              <a:t>Lifestyle modifications</a:t>
            </a:r>
            <a:endParaRPr lang="en-US" sz="3600" dirty="0"/>
          </a:p>
          <a:p>
            <a:pPr>
              <a:buFont typeface="Arial" panose="020B0704020202020204" pitchFamily="34" charset="0"/>
              <a:buChar char="•"/>
            </a:pPr>
            <a:r>
              <a:rPr lang="en-US" sz="3600" b="1" dirty="0"/>
              <a:t>Ablation therapy</a:t>
            </a:r>
            <a:endParaRPr lang="en-US" sz="3600" dirty="0"/>
          </a:p>
          <a:p>
            <a:pPr marL="0" indent="0">
              <a:buNone/>
            </a:pPr>
            <a:endParaRPr lang="en-US" sz="3200" dirty="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856527" y="740780"/>
            <a:ext cx="10625559" cy="574104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/>
              <a:t>🫀 </a:t>
            </a:r>
            <a:r>
              <a:rPr lang="en-US" sz="3600" b="1" dirty="0">
                <a:solidFill>
                  <a:srgbClr val="FF0000"/>
                </a:solidFill>
              </a:rPr>
              <a:t>Accelerated Junctional Rhythm</a:t>
            </a:r>
            <a:r>
              <a:rPr lang="en-US" sz="3600" dirty="0">
                <a:solidFill>
                  <a:srgbClr val="FF0000"/>
                </a:solidFill>
              </a:rPr>
              <a:t> </a:t>
            </a:r>
          </a:p>
          <a:p>
            <a:pPr marL="0" indent="0">
              <a:buNone/>
            </a:pPr>
            <a:r>
              <a:rPr lang="en-US" sz="3600" dirty="0"/>
              <a:t>- Faster rate than normal junctional 	rhythm </a:t>
            </a:r>
          </a:p>
          <a:p>
            <a:pPr marL="0" indent="0">
              <a:buNone/>
            </a:pPr>
            <a:r>
              <a:rPr lang="en-US" sz="3600" dirty="0"/>
              <a:t>- A rhythm originating from the </a:t>
            </a:r>
            <a:r>
              <a:rPr lang="en-US" sz="3600" b="1" dirty="0"/>
              <a:t>AV junction</a:t>
            </a:r>
            <a:r>
              <a:rPr lang="en-US" sz="3600" dirty="0"/>
              <a:t> 	with a rate </a:t>
            </a:r>
            <a:r>
              <a:rPr lang="en-US" sz="3600" b="1" dirty="0"/>
              <a:t>faster than the 	</a:t>
            </a:r>
            <a:r>
              <a:rPr lang="en-US" sz="3600" b="1" dirty="0" err="1"/>
              <a:t>intrinsicj</a:t>
            </a:r>
            <a:r>
              <a:rPr lang="en-US" sz="3600" b="1" dirty="0"/>
              <a:t>	Junctional rate</a:t>
            </a:r>
            <a:r>
              <a:rPr lang="en-US" sz="3600" dirty="0"/>
              <a:t> (60–100 bpm) 	</a:t>
            </a:r>
          </a:p>
          <a:p>
            <a:pPr marL="0" indent="0">
              <a:buNone/>
            </a:pPr>
            <a:r>
              <a:rPr lang="en-US" sz="3600" dirty="0"/>
              <a:t>- but </a:t>
            </a:r>
            <a:r>
              <a:rPr lang="en-US" sz="3600" b="1" dirty="0"/>
              <a:t>slower than junctional tachycardia</a:t>
            </a:r>
            <a:r>
              <a:rPr lang="en-US" sz="3600" dirty="0"/>
              <a:t>.</a:t>
            </a:r>
          </a:p>
          <a:p>
            <a:pPr marL="0" indent="0">
              <a:buNone/>
            </a:pPr>
            <a:endParaRPr lang="en-US" sz="3600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sz="3200" dirty="0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856527" y="740780"/>
            <a:ext cx="10625559" cy="574104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b="1" dirty="0"/>
              <a:t>🔹 </a:t>
            </a:r>
            <a:r>
              <a:rPr lang="en-US" sz="3200" b="1" dirty="0">
                <a:solidFill>
                  <a:srgbClr val="FF0000"/>
                </a:solidFill>
              </a:rPr>
              <a:t>ECG Characteristics</a:t>
            </a:r>
          </a:p>
          <a:p>
            <a:pPr>
              <a:buFont typeface="Arial" panose="020B0704020202020204" pitchFamily="34" charset="0"/>
              <a:buChar char="•"/>
            </a:pPr>
            <a:r>
              <a:rPr lang="en-US" sz="3200" b="1" dirty="0"/>
              <a:t>Rate</a:t>
            </a:r>
            <a:r>
              <a:rPr lang="en-US" sz="3200" dirty="0"/>
              <a:t>: 60–100 bpm</a:t>
            </a:r>
          </a:p>
          <a:p>
            <a:pPr>
              <a:buFont typeface="Arial" panose="020B0704020202020204" pitchFamily="34" charset="0"/>
              <a:buChar char="•"/>
            </a:pPr>
            <a:r>
              <a:rPr lang="en-US" sz="3200" b="1" dirty="0"/>
              <a:t>Rhythm</a:t>
            </a:r>
            <a:r>
              <a:rPr lang="en-US" sz="3200" dirty="0"/>
              <a:t>: Regular</a:t>
            </a:r>
          </a:p>
          <a:p>
            <a:pPr>
              <a:buFont typeface="Arial" panose="020B0704020202020204" pitchFamily="34" charset="0"/>
              <a:buChar char="•"/>
            </a:pPr>
            <a:r>
              <a:rPr lang="en-US" sz="3200" b="1" dirty="0"/>
              <a:t>P waves</a:t>
            </a:r>
            <a:r>
              <a:rPr lang="en-US" sz="3200" dirty="0"/>
              <a:t>: Absent, inverted, or after QRS</a:t>
            </a:r>
          </a:p>
          <a:p>
            <a:pPr>
              <a:buFont typeface="Arial" panose="020B0704020202020204" pitchFamily="34" charset="0"/>
              <a:buChar char="•"/>
            </a:pPr>
            <a:r>
              <a:rPr lang="en-US" sz="3200" b="1" dirty="0"/>
              <a:t>QRS</a:t>
            </a:r>
            <a:r>
              <a:rPr lang="en-US" sz="3200" dirty="0"/>
              <a:t>: Normal width</a:t>
            </a:r>
          </a:p>
          <a:p>
            <a:pPr>
              <a:buFont typeface="Arial" panose="020B0704020202020204" pitchFamily="34" charset="0"/>
              <a:buChar char="•"/>
            </a:pPr>
            <a:r>
              <a:rPr lang="en-US" sz="3200" dirty="0"/>
              <a:t>May resemble normal sinus rhythm but </a:t>
            </a:r>
            <a:r>
              <a:rPr lang="en-US" sz="3200" b="1" dirty="0"/>
              <a:t>with abnormal P wave placement</a:t>
            </a:r>
            <a:endParaRPr lang="en-US" sz="3200" dirty="0"/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sz="3200" dirty="0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856527" y="740780"/>
            <a:ext cx="10625559" cy="574104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b="1" dirty="0"/>
              <a:t>🔹 </a:t>
            </a:r>
            <a:r>
              <a:rPr lang="en-US" sz="3200" b="1" dirty="0">
                <a:solidFill>
                  <a:srgbClr val="FF0000"/>
                </a:solidFill>
              </a:rPr>
              <a:t>Causes</a:t>
            </a:r>
          </a:p>
          <a:p>
            <a:pPr>
              <a:buFont typeface="Arial" panose="020B0704020202020204" pitchFamily="34" charset="0"/>
              <a:buChar char="•"/>
            </a:pPr>
            <a:r>
              <a:rPr lang="en-US" sz="3200" b="1" dirty="0"/>
              <a:t>Digitalis toxicity</a:t>
            </a:r>
            <a:endParaRPr lang="en-US" sz="3200" dirty="0"/>
          </a:p>
          <a:p>
            <a:pPr>
              <a:buFont typeface="Arial" panose="020B0704020202020204" pitchFamily="34" charset="0"/>
              <a:buChar char="•"/>
            </a:pPr>
            <a:r>
              <a:rPr lang="en-US" sz="3200" b="1" dirty="0"/>
              <a:t>Myocardial infarction</a:t>
            </a:r>
            <a:r>
              <a:rPr lang="en-US" sz="3200" dirty="0"/>
              <a:t> (especially inferior)</a:t>
            </a:r>
          </a:p>
          <a:p>
            <a:pPr>
              <a:buFont typeface="Arial" panose="020B0704020202020204" pitchFamily="34" charset="0"/>
              <a:buChar char="•"/>
            </a:pPr>
            <a:r>
              <a:rPr lang="en-US" sz="3200" dirty="0"/>
              <a:t>Post-cardiac surgery</a:t>
            </a:r>
          </a:p>
          <a:p>
            <a:pPr>
              <a:buFont typeface="Arial" panose="020B0704020202020204" pitchFamily="34" charset="0"/>
              <a:buChar char="•"/>
            </a:pPr>
            <a:r>
              <a:rPr lang="en-US" sz="3200" dirty="0"/>
              <a:t>Electrolyte imbalance</a:t>
            </a:r>
          </a:p>
          <a:p>
            <a:pPr>
              <a:buFont typeface="Arial" panose="020B0704020202020204" pitchFamily="34" charset="0"/>
              <a:buChar char="•"/>
            </a:pPr>
            <a:r>
              <a:rPr lang="en-US" sz="3200" dirty="0"/>
              <a:t>Normal variant in children or athletes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sz="3200" dirty="0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856527" y="740780"/>
            <a:ext cx="10625559" cy="574104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b="1" dirty="0">
                <a:solidFill>
                  <a:srgbClr val="FF0000"/>
                </a:solidFill>
              </a:rPr>
              <a:t>🔹 Symptoms</a:t>
            </a:r>
          </a:p>
          <a:p>
            <a:pPr>
              <a:buFont typeface="Arial" panose="020B0704020202020204" pitchFamily="34" charset="0"/>
              <a:buChar char="•"/>
            </a:pPr>
            <a:r>
              <a:rPr lang="en-US" sz="3200" dirty="0"/>
              <a:t>Often </a:t>
            </a:r>
            <a:r>
              <a:rPr lang="en-US" sz="3200" b="1" dirty="0"/>
              <a:t>asymptomatic</a:t>
            </a:r>
            <a:endParaRPr lang="en-US" sz="3200" dirty="0"/>
          </a:p>
          <a:p>
            <a:pPr>
              <a:buFont typeface="Arial" panose="020B0704020202020204" pitchFamily="34" charset="0"/>
              <a:buChar char="•"/>
            </a:pPr>
            <a:r>
              <a:rPr lang="en-US" sz="3200" dirty="0"/>
              <a:t>May cause </a:t>
            </a:r>
            <a:r>
              <a:rPr lang="en-US" sz="3200" b="1" dirty="0"/>
              <a:t>palpitations</a:t>
            </a:r>
            <a:r>
              <a:rPr lang="en-US" sz="3200" dirty="0"/>
              <a:t>, </a:t>
            </a:r>
            <a:r>
              <a:rPr lang="en-US" sz="3200" b="1" dirty="0"/>
              <a:t>dizziness</a:t>
            </a:r>
            <a:r>
              <a:rPr lang="en-US" sz="3200" dirty="0"/>
              <a:t>, or </a:t>
            </a:r>
            <a:r>
              <a:rPr lang="en-US" sz="3200" b="1" dirty="0"/>
              <a:t>fatigue</a:t>
            </a:r>
            <a:endParaRPr lang="en-US" sz="3200" dirty="0"/>
          </a:p>
          <a:p>
            <a:pPr marL="0" indent="0">
              <a:buNone/>
            </a:pPr>
            <a:r>
              <a:rPr lang="en-US" sz="3200" b="1" dirty="0">
                <a:solidFill>
                  <a:srgbClr val="FF0000"/>
                </a:solidFill>
              </a:rPr>
              <a:t>🔹 Management</a:t>
            </a:r>
          </a:p>
          <a:p>
            <a:pPr>
              <a:buFont typeface="Arial" panose="020B0704020202020204" pitchFamily="34" charset="0"/>
              <a:buChar char="•"/>
            </a:pPr>
            <a:r>
              <a:rPr lang="en-US" sz="3200" b="1" dirty="0"/>
              <a:t>Treat underlying cause</a:t>
            </a:r>
            <a:r>
              <a:rPr lang="en-US" sz="3200" dirty="0"/>
              <a:t> (e.g., stop digoxin)</a:t>
            </a:r>
          </a:p>
          <a:p>
            <a:pPr>
              <a:buFont typeface="Arial" panose="020B0704020202020204" pitchFamily="34" charset="0"/>
              <a:buChar char="•"/>
            </a:pPr>
            <a:r>
              <a:rPr lang="en-US" sz="3200" dirty="0"/>
              <a:t>Monitor if stable</a:t>
            </a:r>
          </a:p>
          <a:p>
            <a:pPr>
              <a:buFont typeface="Arial" panose="020B0704020202020204" pitchFamily="34" charset="0"/>
              <a:buChar char="•"/>
            </a:pPr>
            <a:r>
              <a:rPr lang="en-US" sz="3200" dirty="0"/>
              <a:t>Rarely needs specific treatment unless hemodynamically unstable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sz="3200" dirty="0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1423686" y="740780"/>
            <a:ext cx="9853914" cy="574104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/>
              <a:t>🫀 </a:t>
            </a:r>
            <a:r>
              <a:rPr lang="en-US" sz="3600" b="1" dirty="0">
                <a:solidFill>
                  <a:srgbClr val="FF0000"/>
                </a:solidFill>
              </a:rPr>
              <a:t>Premature Junctional Complexes (PJCs)</a:t>
            </a:r>
            <a:r>
              <a:rPr lang="en-US" sz="3600" dirty="0">
                <a:solidFill>
                  <a:srgbClr val="FF0000"/>
                </a:solidFill>
              </a:rPr>
              <a:t> </a:t>
            </a:r>
          </a:p>
          <a:p>
            <a:pPr marL="0" indent="0">
              <a:buNone/>
            </a:pPr>
            <a:r>
              <a:rPr lang="en-US" sz="3200" dirty="0"/>
              <a:t>- Early beats from AV junction</a:t>
            </a:r>
          </a:p>
          <a:p>
            <a:pPr marL="0" indent="0">
              <a:buNone/>
            </a:pPr>
            <a:r>
              <a:rPr lang="en-US" sz="3200" dirty="0"/>
              <a:t>- </a:t>
            </a:r>
            <a:r>
              <a:rPr lang="en-US" sz="2800" dirty="0"/>
              <a:t>occurring </a:t>
            </a:r>
            <a:r>
              <a:rPr lang="en-US" sz="2800" b="1" dirty="0"/>
              <a:t>before the next expected sinus beat</a:t>
            </a:r>
            <a:r>
              <a:rPr lang="en-US" sz="2800" dirty="0"/>
              <a:t>.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sz="3600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sz="3200" dirty="0"/>
          </a:p>
        </p:txBody>
      </p:sp>
      <p:pic>
        <p:nvPicPr>
          <p:cNvPr id="17410" name="Picture 2" descr="Premature Junctional Contractions (PJC), Extrasystole, Junctional Premature  beats, Extrasystol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852495"/>
            <a:ext cx="7118591" cy="4005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 descr="EKG Oct 26 - 3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7163" y="0"/>
            <a:ext cx="93376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1423686" y="740780"/>
            <a:ext cx="9853914" cy="574104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/>
              <a:t>🫀 </a:t>
            </a:r>
            <a:r>
              <a:rPr lang="en-US" sz="3600" b="1" dirty="0">
                <a:solidFill>
                  <a:srgbClr val="FF0000"/>
                </a:solidFill>
              </a:rPr>
              <a:t>Premature Junctional Complexes (PJCs)</a:t>
            </a:r>
            <a:r>
              <a:rPr lang="en-US" sz="3600" dirty="0">
                <a:solidFill>
                  <a:srgbClr val="FF0000"/>
                </a:solidFill>
              </a:rPr>
              <a:t> </a:t>
            </a:r>
          </a:p>
          <a:p>
            <a:pPr marL="0" indent="0">
              <a:buNone/>
            </a:pPr>
            <a:r>
              <a:rPr lang="en-US" sz="3200" dirty="0"/>
              <a:t>- Early beats from AV junction</a:t>
            </a:r>
          </a:p>
          <a:p>
            <a:pPr marL="0" indent="0">
              <a:buNone/>
            </a:pPr>
            <a:r>
              <a:rPr lang="en-US" sz="3200" dirty="0"/>
              <a:t>- </a:t>
            </a:r>
            <a:r>
              <a:rPr lang="en-US" sz="2800" dirty="0"/>
              <a:t>occurring </a:t>
            </a:r>
            <a:r>
              <a:rPr lang="en-US" sz="2800" b="1" dirty="0"/>
              <a:t>before the next expected sinus beat</a:t>
            </a:r>
            <a:r>
              <a:rPr lang="en-US" sz="2800" dirty="0"/>
              <a:t>.</a:t>
            </a:r>
          </a:p>
          <a:p>
            <a:pPr marL="0" indent="0">
              <a:buNone/>
            </a:pPr>
            <a:r>
              <a:rPr lang="en-US" sz="2800" b="1" dirty="0"/>
              <a:t>🔹 </a:t>
            </a:r>
            <a:r>
              <a:rPr lang="en-US" sz="2800" b="1" dirty="0">
                <a:solidFill>
                  <a:srgbClr val="FF0000"/>
                </a:solidFill>
              </a:rPr>
              <a:t>ECG Characteristics</a:t>
            </a:r>
          </a:p>
          <a:p>
            <a:pPr>
              <a:buFont typeface="Arial" panose="020B0704020202020204" pitchFamily="34" charset="0"/>
              <a:buChar char="•"/>
            </a:pPr>
            <a:r>
              <a:rPr lang="en-US" sz="2800" b="1" dirty="0"/>
              <a:t>Early, narrow QRS complex</a:t>
            </a:r>
            <a:endParaRPr lang="en-US" sz="2800" dirty="0"/>
          </a:p>
          <a:p>
            <a:pPr>
              <a:buFont typeface="Arial" panose="020B0704020202020204" pitchFamily="34" charset="0"/>
              <a:buChar char="•"/>
            </a:pPr>
            <a:r>
              <a:rPr lang="en-US" sz="2800" b="1" dirty="0"/>
              <a:t>P wave</a:t>
            </a:r>
            <a:r>
              <a:rPr lang="en-US" sz="2800" dirty="0"/>
              <a:t>: Absent, inverted, or occurs after QRS</a:t>
            </a:r>
          </a:p>
          <a:p>
            <a:pPr>
              <a:buFont typeface="Arial" panose="020B0704020202020204" pitchFamily="34" charset="0"/>
              <a:buChar char="•"/>
            </a:pPr>
            <a:r>
              <a:rPr lang="en-US" sz="2800" b="1" dirty="0"/>
              <a:t>Compensatory pause</a:t>
            </a:r>
            <a:r>
              <a:rPr lang="en-US" sz="2800" dirty="0"/>
              <a:t> may follow</a:t>
            </a:r>
          </a:p>
          <a:p>
            <a:pPr>
              <a:buFont typeface="Arial" panose="020B0704020202020204" pitchFamily="34" charset="0"/>
              <a:buChar char="•"/>
            </a:pPr>
            <a:r>
              <a:rPr lang="en-US" sz="2800" dirty="0"/>
              <a:t>Rhythm: Irregular due to premature beat</a:t>
            </a:r>
          </a:p>
          <a:p>
            <a:pPr marL="0" indent="0">
              <a:buNone/>
            </a:pPr>
            <a:endParaRPr lang="en-US" sz="3600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sz="3200" dirty="0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1423686" y="740780"/>
            <a:ext cx="9853914" cy="574104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b="1" dirty="0"/>
              <a:t>🔹 </a:t>
            </a:r>
            <a:r>
              <a:rPr lang="en-US" sz="3200" b="1" dirty="0">
                <a:solidFill>
                  <a:srgbClr val="FF0000"/>
                </a:solidFill>
              </a:rPr>
              <a:t>Causes</a:t>
            </a:r>
          </a:p>
          <a:p>
            <a:pPr>
              <a:buFont typeface="Arial" panose="020B0704020202020204" pitchFamily="34" charset="0"/>
              <a:buChar char="•"/>
            </a:pPr>
            <a:r>
              <a:rPr lang="en-US" sz="3200" b="1" dirty="0"/>
              <a:t>Digitalis toxicity</a:t>
            </a:r>
            <a:endParaRPr lang="en-US" sz="3200" dirty="0"/>
          </a:p>
          <a:p>
            <a:pPr>
              <a:buFont typeface="Arial" panose="020B0704020202020204" pitchFamily="34" charset="0"/>
              <a:buChar char="•"/>
            </a:pPr>
            <a:r>
              <a:rPr lang="en-US" sz="3200" b="1" dirty="0"/>
              <a:t>Stimulants</a:t>
            </a:r>
            <a:r>
              <a:rPr lang="en-US" sz="3200" dirty="0"/>
              <a:t> (caffeine, nicotine)</a:t>
            </a:r>
          </a:p>
          <a:p>
            <a:pPr>
              <a:buFont typeface="Arial" panose="020B0704020202020204" pitchFamily="34" charset="0"/>
              <a:buChar char="•"/>
            </a:pPr>
            <a:r>
              <a:rPr lang="en-US" sz="3200" b="1" dirty="0"/>
              <a:t>Hypoxia</a:t>
            </a:r>
            <a:endParaRPr lang="en-US" sz="3200" dirty="0"/>
          </a:p>
          <a:p>
            <a:pPr>
              <a:buFont typeface="Arial" panose="020B0704020202020204" pitchFamily="34" charset="0"/>
              <a:buChar char="•"/>
            </a:pPr>
            <a:r>
              <a:rPr lang="en-US" sz="3200" b="1" dirty="0"/>
              <a:t>Electrolyte imbalance</a:t>
            </a:r>
            <a:endParaRPr lang="en-US" sz="3200" dirty="0"/>
          </a:p>
          <a:p>
            <a:pPr>
              <a:buFont typeface="Arial" panose="020B0704020202020204" pitchFamily="34" charset="0"/>
              <a:buChar char="•"/>
            </a:pPr>
            <a:r>
              <a:rPr lang="en-US" sz="3200" b="1" dirty="0"/>
              <a:t>Myocardial ischemia</a:t>
            </a:r>
            <a:r>
              <a:rPr lang="en-US" sz="3200" dirty="0"/>
              <a:t> or infarction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sz="3200" dirty="0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1423686" y="740780"/>
            <a:ext cx="9853914" cy="574104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>
                <a:solidFill>
                  <a:srgbClr val="FF0000"/>
                </a:solidFill>
              </a:rPr>
              <a:t>🔹 Symptoms</a:t>
            </a:r>
          </a:p>
          <a:p>
            <a:pPr>
              <a:buFont typeface="Arial" panose="020B0704020202020204" pitchFamily="34" charset="0"/>
              <a:buChar char="•"/>
            </a:pPr>
            <a:r>
              <a:rPr lang="en-US" sz="2800" dirty="0"/>
              <a:t>Usually </a:t>
            </a:r>
            <a:r>
              <a:rPr lang="en-US" sz="2800" b="1" dirty="0"/>
              <a:t>asymptomatic</a:t>
            </a:r>
            <a:endParaRPr lang="en-US" sz="2800" dirty="0"/>
          </a:p>
          <a:p>
            <a:pPr>
              <a:buFont typeface="Arial" panose="020B0704020202020204" pitchFamily="34" charset="0"/>
              <a:buChar char="•"/>
            </a:pPr>
            <a:r>
              <a:rPr lang="en-US" sz="2800" dirty="0"/>
              <a:t>May feel like a </a:t>
            </a:r>
            <a:r>
              <a:rPr lang="en-US" sz="2800" b="1" dirty="0"/>
              <a:t>palpitation</a:t>
            </a:r>
            <a:r>
              <a:rPr lang="en-US" sz="2800" dirty="0"/>
              <a:t> or "skipped beat"</a:t>
            </a:r>
          </a:p>
          <a:p>
            <a:pPr marL="0" indent="0">
              <a:buNone/>
            </a:pPr>
            <a:r>
              <a:rPr lang="en-US" sz="2800" b="1" dirty="0">
                <a:solidFill>
                  <a:srgbClr val="FF0000"/>
                </a:solidFill>
              </a:rPr>
              <a:t>🔹 Management</a:t>
            </a:r>
          </a:p>
          <a:p>
            <a:pPr>
              <a:buFont typeface="Arial" panose="020B0704020202020204" pitchFamily="34" charset="0"/>
              <a:buChar char="•"/>
            </a:pPr>
            <a:r>
              <a:rPr lang="en-US" sz="2800" b="1" dirty="0"/>
              <a:t>No treatment</a:t>
            </a:r>
            <a:r>
              <a:rPr lang="en-US" sz="2800" dirty="0"/>
              <a:t> if infrequent and asymptomatic</a:t>
            </a:r>
          </a:p>
          <a:p>
            <a:pPr>
              <a:buFont typeface="Arial" panose="020B0704020202020204" pitchFamily="34" charset="0"/>
              <a:buChar char="•"/>
            </a:pPr>
            <a:r>
              <a:rPr lang="en-US" sz="2800" dirty="0"/>
              <a:t>Treat underlying cause</a:t>
            </a:r>
          </a:p>
          <a:p>
            <a:pPr>
              <a:buFont typeface="Arial" panose="020B0704020202020204" pitchFamily="34" charset="0"/>
              <a:buChar char="•"/>
            </a:pPr>
            <a:r>
              <a:rPr lang="en-US" sz="2800" dirty="0"/>
              <a:t>Reduce triggers (e.g., caffeine, drugs)</a:t>
            </a:r>
          </a:p>
          <a:p>
            <a:pPr>
              <a:buFont typeface="Arial" panose="020B0704020202020204" pitchFamily="34" charset="0"/>
              <a:buChar char="•"/>
            </a:pPr>
            <a:r>
              <a:rPr lang="en-US" sz="2800" dirty="0"/>
              <a:t>Monitor for progression to junctional rhythm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sz="3200" dirty="0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185195" y="1562583"/>
            <a:ext cx="4791919" cy="3009417"/>
          </a:xfrm>
        </p:spPr>
        <p:txBody>
          <a:bodyPr>
            <a:normAutofit fontScale="57500" lnSpcReduction="10000"/>
          </a:bodyPr>
          <a:lstStyle/>
          <a:p>
            <a:pPr marL="0" indent="0">
              <a:buNone/>
            </a:pPr>
            <a:r>
              <a:rPr lang="en-US" sz="4000" dirty="0"/>
              <a:t>🫀 </a:t>
            </a:r>
            <a:r>
              <a:rPr lang="en-US" sz="4000" b="1" dirty="0">
                <a:solidFill>
                  <a:srgbClr val="FF0000"/>
                </a:solidFill>
              </a:rPr>
              <a:t>Ventricular</a:t>
            </a:r>
          </a:p>
          <a:p>
            <a:pPr marL="0" indent="0">
              <a:buNone/>
            </a:pPr>
            <a:r>
              <a:rPr lang="en-US" sz="4000" b="1" dirty="0">
                <a:solidFill>
                  <a:srgbClr val="FF0000"/>
                </a:solidFill>
              </a:rPr>
              <a:t> Dysrhythmias</a:t>
            </a:r>
          </a:p>
          <a:p>
            <a:pPr marL="0" indent="0">
              <a:buNone/>
            </a:pPr>
            <a:r>
              <a:rPr lang="en-US" sz="2800" b="1" dirty="0">
                <a:solidFill>
                  <a:schemeClr val="tx1"/>
                </a:solidFill>
              </a:rPr>
              <a:t>- </a:t>
            </a:r>
            <a:r>
              <a:rPr lang="en-US" altLang="en-US" sz="3200" dirty="0">
                <a:solidFill>
                  <a:schemeClr val="tx1"/>
                </a:solidFill>
              </a:rPr>
              <a:t>some ventricular dysrhythmias are indeed life-threatening. They can disrupt the heart's ability to pump blood effectively, leading to serious complications like cardiac arrest or sudden cardiac death. </a:t>
            </a:r>
          </a:p>
          <a:p>
            <a:pPr marL="0" indent="0">
              <a:buNone/>
            </a:pPr>
            <a:endParaRPr lang="en-US" altLang="en-US" sz="3200" dirty="0">
              <a:solidFill>
                <a:schemeClr val="tx1"/>
              </a:solidFill>
            </a:endParaRPr>
          </a:p>
        </p:txBody>
      </p:sp>
      <p:pic>
        <p:nvPicPr>
          <p:cNvPr id="20484" name="Picture 4" descr="ventricular dysrhythmi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6155" y="861060"/>
            <a:ext cx="7148195" cy="5354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>
                <a:solidFill>
                  <a:srgbClr val="FF0000"/>
                </a:solidFill>
              </a:rPr>
              <a:t>electrocardiogram</a:t>
            </a:r>
          </a:p>
        </p:txBody>
      </p:sp>
      <p:pic>
        <p:nvPicPr>
          <p:cNvPr id="3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4094" y="2337121"/>
            <a:ext cx="8610600" cy="426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516255" y="741045"/>
            <a:ext cx="11221720" cy="574103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3600" dirty="0"/>
              <a:t>🫀</a:t>
            </a:r>
            <a:r>
              <a:rPr lang="en-US" sz="3600" dirty="0">
                <a:solidFill>
                  <a:srgbClr val="FF0000"/>
                </a:solidFill>
              </a:rPr>
              <a:t> </a:t>
            </a:r>
            <a:r>
              <a:rPr lang="en-US" sz="3200" b="1" dirty="0">
                <a:solidFill>
                  <a:srgbClr val="FF0000"/>
                </a:solidFill>
              </a:rPr>
              <a:t>Premature Ventricular Contractions (PVCs)</a:t>
            </a:r>
            <a:r>
              <a:rPr lang="en-US" sz="3200" dirty="0"/>
              <a:t> </a:t>
            </a:r>
          </a:p>
          <a:p>
            <a:pPr marL="0" indent="0">
              <a:buNone/>
            </a:pPr>
            <a:r>
              <a:rPr lang="en-US" sz="3200" dirty="0"/>
              <a:t>- Early ventricular beats</a:t>
            </a:r>
          </a:p>
          <a:p>
            <a:pPr marL="0" indent="0">
              <a:buNone/>
            </a:pPr>
            <a:r>
              <a:rPr lang="en-US" sz="3200" dirty="0"/>
              <a:t>- e</a:t>
            </a:r>
            <a:r>
              <a:rPr lang="en-US" altLang="en-US" sz="3200" dirty="0"/>
              <a:t>arly beat arising in the ventricles (Purkinje 	fibers) instead 	of SA node </a:t>
            </a:r>
          </a:p>
          <a:p>
            <a:pPr marL="0" indent="0">
              <a:buNone/>
            </a:pPr>
            <a:r>
              <a:rPr lang="en-US" altLang="en-US" sz="3200" dirty="0"/>
              <a:t>- Common in healthy individuals; prevalence 	increases with age and among males </a:t>
            </a:r>
          </a:p>
          <a:p>
            <a:pPr marL="0" indent="0">
              <a:buNone/>
            </a:pPr>
            <a:r>
              <a:rPr lang="en-US" altLang="en-US" sz="3200" dirty="0"/>
              <a:t>- Palpitations, “skipped beat,” thumping in 	chest or neck</a:t>
            </a:r>
          </a:p>
          <a:p>
            <a:pPr marL="0" indent="0">
              <a:buNone/>
            </a:pPr>
            <a:r>
              <a:rPr lang="en-US" altLang="en-US" sz="3200" dirty="0"/>
              <a:t>- Often benign = most individuals with isolated 	PVCs do well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sz="3200" dirty="0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1005" y="355600"/>
            <a:ext cx="5066665" cy="283400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5255" y="3429000"/>
            <a:ext cx="5585460" cy="314198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410" y="1111250"/>
            <a:ext cx="5565140" cy="5179060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516255" y="741045"/>
            <a:ext cx="11221720" cy="5741035"/>
          </a:xfrm>
        </p:spPr>
        <p:txBody>
          <a:bodyPr>
            <a:normAutofit fontScale="77500" lnSpcReduction="10000"/>
          </a:bodyPr>
          <a:lstStyle/>
          <a:p>
            <a:pPr marL="0" indent="0">
              <a:buNone/>
            </a:pPr>
            <a:r>
              <a:rPr lang="en-US" sz="3200" b="1" dirty="0">
                <a:solidFill>
                  <a:srgbClr val="FF0000"/>
                </a:solidFill>
                <a:sym typeface="+mn-ea"/>
              </a:rPr>
              <a:t>🔹</a:t>
            </a:r>
            <a:r>
              <a:rPr lang="en-US" altLang="en-US" sz="3200" b="1" dirty="0">
                <a:solidFill>
                  <a:srgbClr val="FF0000"/>
                </a:solidFill>
              </a:rPr>
              <a:t>VC Patterns</a:t>
            </a:r>
          </a:p>
          <a:p>
            <a:pPr marL="0" indent="0">
              <a:buNone/>
            </a:pPr>
            <a:r>
              <a:rPr lang="en-US" altLang="en-US" sz="3200" dirty="0">
                <a:solidFill>
                  <a:srgbClr val="FF0000"/>
                </a:solidFill>
              </a:rPr>
              <a:t>Unifocal (monomorphic)</a:t>
            </a:r>
            <a:r>
              <a:rPr lang="en-US" altLang="en-US" sz="3200" dirty="0"/>
              <a:t>: identical morphology, single 							focus</a:t>
            </a:r>
          </a:p>
          <a:p>
            <a:pPr marL="0" indent="0">
              <a:buNone/>
            </a:pPr>
            <a:r>
              <a:rPr lang="en-US" altLang="en-US" sz="3200" dirty="0">
                <a:solidFill>
                  <a:srgbClr val="FF0000"/>
                </a:solidFill>
              </a:rPr>
              <a:t>Multifocal (multiform)</a:t>
            </a:r>
            <a:r>
              <a:rPr lang="en-US" altLang="en-US" sz="3200" dirty="0"/>
              <a:t>: varying morphology/timing, 								multiple 	origins </a:t>
            </a:r>
          </a:p>
          <a:p>
            <a:pPr marL="0" indent="0">
              <a:buNone/>
            </a:pPr>
            <a:r>
              <a:rPr lang="en-US" altLang="en-US" sz="3200" b="1" dirty="0">
                <a:solidFill>
                  <a:srgbClr val="FF0000"/>
                </a:solidFill>
              </a:rPr>
              <a:t>Common rhythm patterns:</a:t>
            </a:r>
          </a:p>
          <a:p>
            <a:pPr marL="0" indent="0">
              <a:buNone/>
            </a:pPr>
            <a:r>
              <a:rPr lang="en-US" altLang="en-US" sz="3200" dirty="0">
                <a:solidFill>
                  <a:srgbClr val="FF0000"/>
                </a:solidFill>
              </a:rPr>
              <a:t>Bigeminy</a:t>
            </a:r>
            <a:r>
              <a:rPr lang="en-US" altLang="en-US" sz="3200" dirty="0"/>
              <a:t> (PVC every alternate beat)</a:t>
            </a:r>
          </a:p>
          <a:p>
            <a:pPr marL="0" indent="0">
              <a:buNone/>
            </a:pPr>
            <a:r>
              <a:rPr lang="en-US" altLang="en-US" sz="3200" dirty="0">
                <a:solidFill>
                  <a:srgbClr val="FF0000"/>
                </a:solidFill>
              </a:rPr>
              <a:t>Trigeminy/Quadrigeminy, Couplets, Triplets/NSVT</a:t>
            </a:r>
            <a:r>
              <a:rPr lang="en-US" altLang="en-US" sz="3200" dirty="0"/>
              <a:t> (≥ 3 				consecutive PVCs = non‑sustained VT)</a:t>
            </a:r>
          </a:p>
          <a:p>
            <a:pPr marL="0" indent="0">
              <a:buNone/>
            </a:pPr>
            <a:r>
              <a:rPr lang="en-US" altLang="en-US" sz="3200" dirty="0">
                <a:solidFill>
                  <a:srgbClr val="FF0000"/>
                </a:solidFill>
              </a:rPr>
              <a:t>Provoking factors:</a:t>
            </a:r>
            <a:r>
              <a:rPr lang="en-US" altLang="en-US" sz="3200" dirty="0"/>
              <a:t> caffeine, alcohol, nicotine/stimulants, 	stress/anxiety, electrolyte imbalance (K⁺, Mg²⁺) </a:t>
            </a: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516255" y="741045"/>
            <a:ext cx="11221720" cy="5741035"/>
          </a:xfrm>
        </p:spPr>
        <p:txBody>
          <a:bodyPr>
            <a:normAutofit fontScale="77500" lnSpcReduction="10000"/>
          </a:bodyPr>
          <a:lstStyle/>
          <a:p>
            <a:pPr marL="0" indent="0">
              <a:buNone/>
            </a:pPr>
            <a:r>
              <a:rPr lang="en-US" sz="3200" b="1" dirty="0">
                <a:solidFill>
                  <a:srgbClr val="FF0000"/>
                </a:solidFill>
                <a:sym typeface="+mn-ea"/>
              </a:rPr>
              <a:t>🔹</a:t>
            </a:r>
            <a:r>
              <a:rPr lang="en-US" altLang="en-US" sz="3200" b="1" dirty="0">
                <a:solidFill>
                  <a:srgbClr val="FF0000"/>
                </a:solidFill>
              </a:rPr>
              <a:t>Management</a:t>
            </a:r>
            <a:endParaRPr lang="en-US" altLang="en-US" sz="3200" dirty="0"/>
          </a:p>
          <a:p>
            <a:pPr marL="0" indent="0">
              <a:buNone/>
            </a:pPr>
            <a:r>
              <a:rPr lang="en-US" altLang="en-US" sz="3200" dirty="0"/>
              <a:t>Without structural heart disease:</a:t>
            </a:r>
          </a:p>
          <a:p>
            <a:pPr marL="0" indent="0">
              <a:buNone/>
            </a:pPr>
            <a:endParaRPr lang="en-US" altLang="en-US" sz="3200" dirty="0"/>
          </a:p>
          <a:p>
            <a:pPr marL="457200" indent="-457200">
              <a:buFont typeface="+mj-lt"/>
              <a:buAutoNum type="alphaLcParenR"/>
            </a:pPr>
            <a:r>
              <a:rPr lang="en-US" altLang="en-US" sz="3200" dirty="0"/>
              <a:t>Reassurance, lifestyle modification (avoid triggers), correct electrolytes, treat anxiety </a:t>
            </a:r>
          </a:p>
          <a:p>
            <a:pPr marL="457200" indent="-457200">
              <a:buFont typeface="+mj-lt"/>
              <a:buAutoNum type="alphaLcParenR"/>
            </a:pPr>
            <a:endParaRPr lang="en-US" altLang="en-US" sz="3200" dirty="0"/>
          </a:p>
          <a:p>
            <a:pPr marL="457200" indent="-457200">
              <a:buFont typeface="+mj-lt"/>
              <a:buAutoNum type="alphaLcParenR"/>
            </a:pPr>
            <a:r>
              <a:rPr lang="en-US" altLang="en-US" sz="3200" dirty="0"/>
              <a:t>Beta-blockers first-line if symptomatic; calcium-channel blockers can be considered if β-blockers contraindicated </a:t>
            </a:r>
          </a:p>
          <a:p>
            <a:pPr marL="457200" indent="-457200">
              <a:buFont typeface="+mj-lt"/>
              <a:buAutoNum type="alphaLcParenR"/>
            </a:pPr>
            <a:endParaRPr lang="en-US" altLang="en-US" sz="3200" dirty="0"/>
          </a:p>
          <a:p>
            <a:pPr marL="457200" indent="-457200">
              <a:buFont typeface="+mj-lt"/>
              <a:buAutoNum type="alphaLcParenR"/>
            </a:pPr>
            <a:r>
              <a:rPr lang="en-US" altLang="en-US" sz="3200" dirty="0"/>
              <a:t>Class I/III antiarrhythmics (e.g. flecainide, amiodarone) reserved for refractory cases; avoid Ic in CAD  </a:t>
            </a: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0805" y="999490"/>
            <a:ext cx="9420225" cy="4760595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540385" y="596265"/>
            <a:ext cx="11064240" cy="5885815"/>
          </a:xfrm>
        </p:spPr>
        <p:txBody>
          <a:bodyPr>
            <a:normAutofit fontScale="77500" lnSpcReduction="10000"/>
          </a:bodyPr>
          <a:lstStyle/>
          <a:p>
            <a:pPr marL="0" indent="0">
              <a:buNone/>
            </a:pPr>
            <a:r>
              <a:rPr lang="en-US" sz="3600" dirty="0"/>
              <a:t>🫀 </a:t>
            </a:r>
            <a:r>
              <a:rPr lang="en-US" sz="3200" b="1" dirty="0">
                <a:solidFill>
                  <a:srgbClr val="FF0000"/>
                </a:solidFill>
              </a:rPr>
              <a:t>Ventricular Tachycardia (</a:t>
            </a:r>
            <a:r>
              <a:rPr lang="en-US" sz="3200" b="1" dirty="0" err="1">
                <a:solidFill>
                  <a:srgbClr val="FF0000"/>
                </a:solidFill>
              </a:rPr>
              <a:t>VTach</a:t>
            </a:r>
            <a:r>
              <a:rPr lang="en-US" sz="3200" b="1" dirty="0">
                <a:solidFill>
                  <a:srgbClr val="FF0000"/>
                </a:solidFill>
              </a:rPr>
              <a:t>) </a:t>
            </a:r>
            <a:endParaRPr lang="en-US" sz="3200" dirty="0"/>
          </a:p>
          <a:p>
            <a:pPr marL="0" indent="0">
              <a:buNone/>
            </a:pPr>
            <a:r>
              <a:rPr lang="en-US" altLang="en-US" sz="3200" dirty="0"/>
              <a:t>Summary Table</a:t>
            </a:r>
          </a:p>
          <a:p>
            <a:pPr marL="0" indent="0">
              <a:buNone/>
            </a:pPr>
            <a:r>
              <a:rPr lang="en-US" altLang="en-US" sz="3200" dirty="0"/>
              <a:t>Parameter			Ventricular Tachycardia (VT)</a:t>
            </a:r>
          </a:p>
          <a:p>
            <a:pPr marL="0" indent="0">
              <a:buNone/>
            </a:pPr>
            <a:r>
              <a:rPr lang="en-US" altLang="en-US" sz="3200" dirty="0"/>
              <a:t>PR interval			Absent or variable due to atrioventricular 					dissociation</a:t>
            </a:r>
          </a:p>
          <a:p>
            <a:pPr marL="0" indent="0">
              <a:buNone/>
            </a:pPr>
            <a:r>
              <a:rPr lang="en-US" altLang="en-US" sz="3200" dirty="0"/>
              <a:t>QRS duration		≥ 120 ms (often ≥ 140–160 ms), abnormal 						morphology </a:t>
            </a:r>
          </a:p>
          <a:p>
            <a:pPr marL="0" indent="0">
              <a:buNone/>
            </a:pPr>
            <a:r>
              <a:rPr lang="en-US" altLang="en-US" sz="3200" dirty="0"/>
              <a:t>Rhythm			Usually regular; ventricular rate 						120–250 bpm (commonly 150–200)</a:t>
            </a:r>
          </a:p>
          <a:p>
            <a:pPr marL="0" indent="0">
              <a:buNone/>
            </a:pPr>
            <a:r>
              <a:rPr lang="en-US" altLang="en-US" sz="3200" dirty="0"/>
              <a:t>A‑V ratio			No fixed ratio; atrial and 	  </a:t>
            </a:r>
          </a:p>
          <a:p>
            <a:pPr marL="0" indent="0">
              <a:buNone/>
            </a:pPr>
            <a:r>
              <a:rPr lang="en-US" altLang="en-US" sz="3200" dirty="0"/>
              <a:t>                                             ventricular activity operate independently- 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sz="3200" dirty="0"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1423686" y="740780"/>
            <a:ext cx="9853914" cy="574104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/>
              <a:t>🫀 </a:t>
            </a:r>
            <a:r>
              <a:rPr lang="en-US" sz="3200" b="1" dirty="0"/>
              <a:t>Ventricular Tachycardia (</a:t>
            </a:r>
            <a:r>
              <a:rPr lang="en-US" sz="3200" b="1" dirty="0" err="1"/>
              <a:t>VTach</a:t>
            </a:r>
            <a:r>
              <a:rPr lang="en-US" sz="3200" b="1" dirty="0"/>
              <a:t>)</a:t>
            </a:r>
            <a:r>
              <a:rPr lang="en-US" sz="3200" dirty="0"/>
              <a:t> 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sz="32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0435" y="1950085"/>
            <a:ext cx="7576185" cy="4488180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540385" y="596265"/>
            <a:ext cx="11064240" cy="5885815"/>
          </a:xfrm>
        </p:spPr>
        <p:txBody>
          <a:bodyPr>
            <a:normAutofit fontScale="95000" lnSpcReduction="10000"/>
          </a:bodyPr>
          <a:lstStyle/>
          <a:p>
            <a:pPr marL="0" indent="0">
              <a:buNone/>
            </a:pPr>
            <a:r>
              <a:rPr lang="en-US" sz="3600" dirty="0"/>
              <a:t>🫀 </a:t>
            </a:r>
            <a:r>
              <a:rPr lang="en-US" sz="3200" b="1" dirty="0">
                <a:solidFill>
                  <a:srgbClr val="FF0000"/>
                </a:solidFill>
              </a:rPr>
              <a:t>Ventricular Tachycardia (</a:t>
            </a:r>
            <a:r>
              <a:rPr lang="en-US" sz="3200" b="1" dirty="0" err="1">
                <a:solidFill>
                  <a:srgbClr val="FF0000"/>
                </a:solidFill>
              </a:rPr>
              <a:t>VTach</a:t>
            </a:r>
            <a:r>
              <a:rPr lang="en-US" sz="3200" b="1" dirty="0">
                <a:solidFill>
                  <a:srgbClr val="FF0000"/>
                </a:solidFill>
              </a:rPr>
              <a:t>) </a:t>
            </a:r>
            <a:endParaRPr lang="en-US" sz="3200" dirty="0"/>
          </a:p>
          <a:p>
            <a:pPr>
              <a:buFont typeface="Wingdings" panose="05000000000000000000" charset="0"/>
              <a:buChar char=""/>
            </a:pPr>
            <a:r>
              <a:rPr lang="en-US" altLang="en-US" sz="3200" dirty="0"/>
              <a:t>Any wide‑complex tachycardia should be treated as VT until proven otherwise.</a:t>
            </a:r>
          </a:p>
          <a:p>
            <a:pPr>
              <a:buFont typeface="Wingdings" panose="05000000000000000000" charset="0"/>
              <a:buChar char=""/>
            </a:pPr>
            <a:r>
              <a:rPr lang="en-US" altLang="en-US" sz="3200" dirty="0"/>
              <a:t>If uncertain, assume VT and proceed with advanced cardiac life support (ACLS) protocols (cardioversion, antiarrhythmics) rather than risk deterioration.</a:t>
            </a:r>
          </a:p>
          <a:p>
            <a:pPr>
              <a:buFont typeface="Wingdings" panose="05000000000000000000" charset="0"/>
              <a:buChar char=""/>
            </a:pPr>
            <a:r>
              <a:rPr lang="en-US" altLang="en-US" sz="3200" dirty="0"/>
              <a:t>Though PR interval, QRS morphology, rhythm regularity, and capture/fusion beats are central to diagnosis, interpreting them requires clear ECG tracings, often orthogonal chest leads and sometimes expert input.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sz="3200" dirty="0"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1423686" y="1261480"/>
            <a:ext cx="9853914" cy="574104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/>
              <a:t>🫀</a:t>
            </a:r>
            <a:r>
              <a:rPr lang="en-US" sz="3600" dirty="0">
                <a:solidFill>
                  <a:srgbClr val="FF0000"/>
                </a:solidFill>
              </a:rPr>
              <a:t> </a:t>
            </a:r>
            <a:r>
              <a:rPr lang="en-US" sz="3200" b="1" dirty="0">
                <a:solidFill>
                  <a:srgbClr val="FF0000"/>
                </a:solidFill>
              </a:rPr>
              <a:t>Ventricular Fibrillation (</a:t>
            </a:r>
            <a:r>
              <a:rPr lang="en-US" sz="3200" b="1" dirty="0" err="1">
                <a:solidFill>
                  <a:srgbClr val="FF0000"/>
                </a:solidFill>
              </a:rPr>
              <a:t>VFib</a:t>
            </a:r>
            <a:r>
              <a:rPr lang="en-US" sz="3200" b="1" dirty="0">
                <a:solidFill>
                  <a:srgbClr val="FF0000"/>
                </a:solidFill>
              </a:rPr>
              <a:t>)</a:t>
            </a:r>
            <a:r>
              <a:rPr lang="en-US" sz="3200" dirty="0">
                <a:solidFill>
                  <a:srgbClr val="FF0000"/>
                </a:solidFill>
              </a:rPr>
              <a:t> </a:t>
            </a:r>
            <a:endParaRPr lang="en-US" sz="3200" dirty="0"/>
          </a:p>
          <a:p>
            <a:pPr marL="0" indent="0">
              <a:buNone/>
            </a:pPr>
            <a:r>
              <a:rPr lang="en-US" sz="3200" dirty="0"/>
              <a:t>- Chaotic, uncoordinated electrical 	activity</a:t>
            </a:r>
          </a:p>
          <a:p>
            <a:pPr marL="0" indent="0">
              <a:buNone/>
            </a:pPr>
            <a:r>
              <a:rPr lang="en-US" sz="3200" dirty="0"/>
              <a:t>- </a:t>
            </a:r>
            <a:r>
              <a:rPr lang="en-US" altLang="en-US" sz="3200" dirty="0"/>
              <a:t>Sudden cardiac electrical chaos and 	pulseless arrest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sz="3200" dirty="0"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1423670" y="401955"/>
            <a:ext cx="9853930" cy="66008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/>
              <a:t>🫀</a:t>
            </a:r>
            <a:r>
              <a:rPr lang="en-US" sz="3600" dirty="0">
                <a:solidFill>
                  <a:srgbClr val="FF0000"/>
                </a:solidFill>
              </a:rPr>
              <a:t> </a:t>
            </a:r>
            <a:r>
              <a:rPr lang="en-US" sz="3200" b="1" dirty="0">
                <a:solidFill>
                  <a:srgbClr val="FF0000"/>
                </a:solidFill>
              </a:rPr>
              <a:t>Ventricular Fibrillation (</a:t>
            </a:r>
            <a:r>
              <a:rPr lang="en-US" sz="3200" b="1" dirty="0" err="1">
                <a:solidFill>
                  <a:srgbClr val="FF0000"/>
                </a:solidFill>
              </a:rPr>
              <a:t>VFib</a:t>
            </a:r>
            <a:r>
              <a:rPr lang="en-US" sz="3200" b="1" dirty="0">
                <a:solidFill>
                  <a:srgbClr val="FF0000"/>
                </a:solidFill>
              </a:rPr>
              <a:t>)</a:t>
            </a:r>
            <a:r>
              <a:rPr lang="en-US" sz="3200" dirty="0">
                <a:solidFill>
                  <a:srgbClr val="FF0000"/>
                </a:solidFill>
              </a:rPr>
              <a:t> </a:t>
            </a:r>
            <a:endParaRPr lang="en-US" sz="3200" dirty="0"/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sz="32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490" y="1415415"/>
            <a:ext cx="10768330" cy="508571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972273" y="821803"/>
            <a:ext cx="10305327" cy="5660019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3600" b="1" dirty="0">
                <a:solidFill>
                  <a:srgbClr val="FF0000"/>
                </a:solidFill>
              </a:rPr>
              <a:t>Electrocardiogram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3600" b="1" dirty="0">
                <a:solidFill>
                  <a:srgbClr val="FF0000"/>
                </a:solidFill>
              </a:rPr>
              <a:t> </a:t>
            </a:r>
            <a:r>
              <a:rPr lang="en-US" sz="3200" dirty="0"/>
              <a:t>A test that records the </a:t>
            </a:r>
            <a:r>
              <a:rPr lang="en-US" sz="3200" b="1" dirty="0"/>
              <a:t>electrical activity of the heart</a:t>
            </a:r>
            <a:r>
              <a:rPr lang="en-US" sz="3200" dirty="0"/>
              <a:t> to assess rhythm, rate, and cardiac health.</a:t>
            </a:r>
          </a:p>
          <a:p>
            <a:r>
              <a:rPr lang="en-US" sz="2800" b="1" dirty="0"/>
              <a:t>Key Components</a:t>
            </a:r>
          </a:p>
          <a:p>
            <a:pPr marL="514350" indent="-514350">
              <a:buFont typeface="+mj-lt"/>
              <a:buAutoNum type="alphaLcParenR"/>
            </a:pPr>
            <a:r>
              <a:rPr lang="en-US" sz="2800" b="1" dirty="0"/>
              <a:t>P Wave</a:t>
            </a:r>
            <a:r>
              <a:rPr lang="en-US" sz="2800" dirty="0"/>
              <a:t> – Atrial depolarization</a:t>
            </a:r>
          </a:p>
          <a:p>
            <a:pPr marL="514350" indent="-514350">
              <a:buFont typeface="+mj-lt"/>
              <a:buAutoNum type="alphaLcParenR"/>
            </a:pPr>
            <a:r>
              <a:rPr lang="en-US" sz="2800" b="1" dirty="0"/>
              <a:t>QRS Complex</a:t>
            </a:r>
            <a:r>
              <a:rPr lang="en-US" sz="2800" dirty="0"/>
              <a:t> – Ventricular depolarization</a:t>
            </a:r>
          </a:p>
          <a:p>
            <a:pPr marL="514350" indent="-514350">
              <a:buFont typeface="+mj-lt"/>
              <a:buAutoNum type="alphaLcParenR"/>
            </a:pPr>
            <a:r>
              <a:rPr lang="en-US" sz="2800" b="1" dirty="0"/>
              <a:t>T Wave</a:t>
            </a:r>
            <a:r>
              <a:rPr lang="en-US" sz="2800" dirty="0"/>
              <a:t> – Ventricular repolarization</a:t>
            </a:r>
          </a:p>
          <a:p>
            <a:pPr marL="514350" indent="-514350">
              <a:buFont typeface="+mj-lt"/>
              <a:buAutoNum type="alphaLcParenR"/>
            </a:pPr>
            <a:r>
              <a:rPr lang="en-US" sz="2800" b="1" dirty="0"/>
              <a:t>PR Interval</a:t>
            </a:r>
            <a:r>
              <a:rPr lang="en-US" sz="2800" dirty="0"/>
              <a:t> – Time from atrial to ventricular activation</a:t>
            </a:r>
          </a:p>
          <a:p>
            <a:pPr marL="514350" indent="-514350">
              <a:buFont typeface="+mj-lt"/>
              <a:buAutoNum type="alphaLcParenR"/>
            </a:pPr>
            <a:r>
              <a:rPr lang="en-US" sz="2800" b="1" dirty="0"/>
              <a:t>ST Segment</a:t>
            </a:r>
            <a:r>
              <a:rPr lang="en-US" sz="2800" dirty="0"/>
              <a:t> – Time between depolarization and 						repolarization</a:t>
            </a:r>
          </a:p>
          <a:p>
            <a:pPr>
              <a:buFont typeface="Wingdings" panose="05000000000000000000" pitchFamily="2" charset="2"/>
              <a:buChar char="ü"/>
            </a:pPr>
            <a:endParaRPr lang="en-US" sz="3200" dirty="0"/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sz="3200" dirty="0"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1423686" y="740780"/>
            <a:ext cx="9853914" cy="574104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b="1" dirty="0">
                <a:sym typeface="+mn-ea"/>
              </a:rPr>
              <a:t>🔹</a:t>
            </a:r>
            <a:r>
              <a:rPr lang="en-US" sz="3600" b="1" dirty="0">
                <a:solidFill>
                  <a:srgbClr val="FF0000"/>
                </a:solidFill>
                <a:sym typeface="+mn-ea"/>
              </a:rPr>
              <a:t> </a:t>
            </a:r>
            <a:r>
              <a:rPr lang="en-US" sz="3600" b="1" dirty="0">
                <a:solidFill>
                  <a:srgbClr val="FF0000"/>
                </a:solidFill>
              </a:rPr>
              <a:t>C</a:t>
            </a:r>
            <a:r>
              <a:rPr lang="en-US" altLang="en-US" sz="3200" b="1" dirty="0">
                <a:solidFill>
                  <a:srgbClr val="FF0000"/>
                </a:solidFill>
              </a:rPr>
              <a:t>linical &amp; ECG Features</a:t>
            </a:r>
          </a:p>
          <a:p>
            <a:pPr marL="0" indent="0">
              <a:buNone/>
            </a:pPr>
            <a:r>
              <a:rPr lang="en-US" altLang="en-US" sz="3200" dirty="0"/>
              <a:t>- Presents suddenly with collapse, loss of pulse, apnea or gasping, and no discernible blood pressure </a:t>
            </a:r>
          </a:p>
          <a:p>
            <a:pPr marL="0" indent="0">
              <a:buNone/>
            </a:pPr>
            <a:endParaRPr lang="en-US" altLang="en-US" sz="3200" dirty="0"/>
          </a:p>
          <a:p>
            <a:pPr marL="0" indent="0">
              <a:buNone/>
            </a:pPr>
            <a:r>
              <a:rPr lang="en-US" altLang="en-US" sz="3200" dirty="0"/>
              <a:t> - ECG shows irregular, fibrillatory waves with no organized QRS complexes NO P waves; ventricular rate of 300–400 bpm (200 - 250 bpm)</a:t>
            </a:r>
          </a:p>
          <a:p>
            <a:pPr marL="0" indent="0">
              <a:buNone/>
            </a:pPr>
            <a:endParaRPr lang="en-US" sz="3200" dirty="0"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1423686" y="740780"/>
            <a:ext cx="9853914" cy="5741042"/>
          </a:xfrm>
        </p:spPr>
        <p:txBody>
          <a:bodyPr>
            <a:normAutofit fontScale="95000" lnSpcReduction="10000"/>
          </a:bodyPr>
          <a:lstStyle/>
          <a:p>
            <a:pPr marL="0" indent="0">
              <a:buNone/>
            </a:pPr>
            <a:r>
              <a:rPr lang="en-US" sz="3600" b="1" dirty="0">
                <a:sym typeface="+mn-ea"/>
              </a:rPr>
              <a:t>🔹</a:t>
            </a:r>
            <a:r>
              <a:rPr lang="en-US" sz="3600" b="1" dirty="0">
                <a:solidFill>
                  <a:srgbClr val="FF0000"/>
                </a:solidFill>
                <a:sym typeface="+mn-ea"/>
              </a:rPr>
              <a:t> NURSING ManAGEMENT</a:t>
            </a:r>
          </a:p>
          <a:p>
            <a:pPr marL="0" indent="0">
              <a:buNone/>
            </a:pPr>
            <a:r>
              <a:rPr lang="en-US" sz="3200" dirty="0"/>
              <a:t>- </a:t>
            </a:r>
            <a:r>
              <a:rPr lang="en-US" altLang="en-US" sz="3200" dirty="0"/>
              <a:t>Ensure Code/Crash Cart and AED/monitor with defibrillator always accessible at the bedside; pads already connected or quickly positioned </a:t>
            </a:r>
          </a:p>
          <a:p>
            <a:pPr marL="0" indent="0">
              <a:buNone/>
            </a:pPr>
            <a:r>
              <a:rPr lang="en-US" altLang="en-US" sz="3200" dirty="0"/>
              <a:t>- Verify staff competency: ACLS-certified team members, regular simulation drills (code team, defibrillation, CPR timing)</a:t>
            </a:r>
          </a:p>
          <a:p>
            <a:pPr marL="0" indent="0">
              <a:buNone/>
            </a:pPr>
            <a:r>
              <a:rPr lang="en-US" altLang="en-US" sz="3200" dirty="0"/>
              <a:t>- Review patient risk factors: old MI, ischemia, electrolytes (K⁺, Mg²⁺), digitalis toxicity, acute MI or heart failure</a:t>
            </a: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1423670" y="583565"/>
            <a:ext cx="9853930" cy="5898515"/>
          </a:xfrm>
        </p:spPr>
        <p:txBody>
          <a:bodyPr>
            <a:normAutofit fontScale="65000" lnSpcReduction="10000"/>
          </a:bodyPr>
          <a:lstStyle/>
          <a:p>
            <a:pPr marL="0" indent="0">
              <a:buNone/>
            </a:pPr>
            <a:r>
              <a:rPr lang="en-US" sz="3600" b="1" dirty="0">
                <a:sym typeface="+mn-ea"/>
              </a:rPr>
              <a:t>🔹</a:t>
            </a:r>
            <a:r>
              <a:rPr lang="en-US" sz="4570" b="1" dirty="0">
                <a:solidFill>
                  <a:srgbClr val="FF0000"/>
                </a:solidFill>
                <a:sym typeface="+mn-ea"/>
              </a:rPr>
              <a:t> NURSING ManAGEMENT</a:t>
            </a:r>
          </a:p>
          <a:p>
            <a:pPr marL="0" indent="0">
              <a:buNone/>
            </a:pPr>
            <a:r>
              <a:rPr lang="en-US" sz="4570" dirty="0"/>
              <a:t>- </a:t>
            </a:r>
            <a:r>
              <a:rPr lang="en-US" altLang="en-US" sz="4570" dirty="0"/>
              <a:t>Initial Recognition &amp; Response Rapid assessment: 	Unresponsive + apnea + absent carotid/femoral 	pulse = assume VF or pulseless VT</a:t>
            </a:r>
          </a:p>
          <a:p>
            <a:pPr marL="0" indent="0">
              <a:buNone/>
            </a:pPr>
            <a:r>
              <a:rPr lang="en-US" altLang="en-US" sz="4570" dirty="0"/>
              <a:t>- Activate emergency response immediately (call code, 	alert ICU, assign runner for cart); avoid leaving 	patient unattended </a:t>
            </a:r>
          </a:p>
          <a:p>
            <a:pPr marL="0" indent="0">
              <a:buNone/>
            </a:pPr>
            <a:r>
              <a:rPr lang="en-US" altLang="en-US" sz="4570" dirty="0"/>
              <a:t>- Begin immediate CPR—chest compressions at 100‑120/min, 	depth 5–6 cm, full recoil, minimal interruptions; 	ratio 30:2 </a:t>
            </a:r>
          </a:p>
          <a:p>
            <a:pPr marL="0" indent="0">
              <a:buNone/>
            </a:pPr>
            <a:endParaRPr lang="en-US" altLang="en-US" sz="4570" dirty="0"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1423670" y="583565"/>
            <a:ext cx="9853930" cy="5898515"/>
          </a:xfrm>
        </p:spPr>
        <p:txBody>
          <a:bodyPr>
            <a:normAutofit fontScale="70000" lnSpcReduction="10000"/>
          </a:bodyPr>
          <a:lstStyle/>
          <a:p>
            <a:pPr marL="0" indent="0">
              <a:buNone/>
            </a:pPr>
            <a:r>
              <a:rPr lang="en-US" sz="3600" b="1" dirty="0">
                <a:sym typeface="+mn-ea"/>
              </a:rPr>
              <a:t>🔹</a:t>
            </a:r>
            <a:r>
              <a:rPr lang="en-US" sz="4570" b="1" dirty="0">
                <a:solidFill>
                  <a:srgbClr val="FF0000"/>
                </a:solidFill>
                <a:sym typeface="+mn-ea"/>
              </a:rPr>
              <a:t> NURSING ManAGEMENT</a:t>
            </a:r>
          </a:p>
          <a:p>
            <a:pPr marL="0" indent="0">
              <a:buNone/>
            </a:pPr>
            <a:r>
              <a:rPr lang="en-US" altLang="en-US" sz="4570" dirty="0"/>
              <a:t>- High‑Quality CPR &amp; Defibrillation</a:t>
            </a:r>
          </a:p>
          <a:p>
            <a:pPr marL="0" indent="0">
              <a:buNone/>
            </a:pPr>
            <a:r>
              <a:rPr lang="en-US" altLang="en-US" sz="4570" dirty="0"/>
              <a:t>- Perform high‑quality CPR while AED/defibrillator 	is charged</a:t>
            </a:r>
          </a:p>
          <a:p>
            <a:pPr marL="0" indent="0">
              <a:buNone/>
            </a:pPr>
            <a:r>
              <a:rPr lang="en-US" altLang="en-US" sz="4570" dirty="0"/>
              <a:t>- First shock (biphasic 120‑200 J; monophasic 360 J) as 	soon as available; resume CPR immediately 	after shock, regardles of rhythm result </a:t>
            </a:r>
          </a:p>
          <a:p>
            <a:pPr marL="0" indent="0">
              <a:buNone/>
            </a:pPr>
            <a:r>
              <a:rPr lang="en-US" altLang="en-US" sz="4570" dirty="0"/>
              <a:t>- Continue shocks every 2 minutes of CPR until return of spontaneous circulation (ROSC)</a:t>
            </a:r>
          </a:p>
          <a:p>
            <a:pPr marL="0" indent="0">
              <a:buNone/>
            </a:pPr>
            <a:endParaRPr lang="en-US" altLang="en-US" sz="4570" dirty="0"/>
          </a:p>
          <a:p>
            <a:pPr marL="0" indent="0">
              <a:buNone/>
            </a:pPr>
            <a:endParaRPr lang="en-US" altLang="en-US" sz="4570" dirty="0"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1423670" y="583565"/>
            <a:ext cx="9853930" cy="5898515"/>
          </a:xfrm>
        </p:spPr>
        <p:txBody>
          <a:bodyPr>
            <a:normAutofit fontScale="52500" lnSpcReduction="10000"/>
          </a:bodyPr>
          <a:lstStyle/>
          <a:p>
            <a:pPr marL="0" indent="0">
              <a:buNone/>
            </a:pPr>
            <a:r>
              <a:rPr lang="en-US" sz="3600" b="1" dirty="0">
                <a:sym typeface="+mn-ea"/>
              </a:rPr>
              <a:t>🔹</a:t>
            </a:r>
            <a:r>
              <a:rPr lang="en-US" sz="4570" b="1" dirty="0">
                <a:solidFill>
                  <a:srgbClr val="FF0000"/>
                </a:solidFill>
                <a:sym typeface="+mn-ea"/>
              </a:rPr>
              <a:t> NURSING ManAGEMENT</a:t>
            </a:r>
          </a:p>
          <a:p>
            <a:pPr marL="0" indent="0">
              <a:buNone/>
            </a:pPr>
            <a:r>
              <a:rPr lang="en-US" altLang="en-US" sz="4570" dirty="0">
                <a:solidFill>
                  <a:srgbClr val="FF0000"/>
                </a:solidFill>
              </a:rPr>
              <a:t>- Medications &amp; Advanced Airway:</a:t>
            </a:r>
          </a:p>
          <a:p>
            <a:pPr marL="0" indent="0">
              <a:buNone/>
            </a:pPr>
            <a:r>
              <a:rPr lang="en-US" altLang="en-US" sz="4570" dirty="0"/>
              <a:t>a. iV/IO access placement early; draw labs (ABG, electrolytes, troponin, coagulation) </a:t>
            </a:r>
          </a:p>
          <a:p>
            <a:pPr marL="0" indent="0">
              <a:buNone/>
            </a:pPr>
            <a:r>
              <a:rPr lang="en-US" altLang="en-US" sz="4570" dirty="0"/>
              <a:t>b. Epinephrine 1 mg IV/IO every 3–5 minutes after second shock</a:t>
            </a:r>
          </a:p>
          <a:p>
            <a:pPr marL="0" indent="0">
              <a:buNone/>
            </a:pPr>
            <a:r>
              <a:rPr lang="en-US" altLang="en-US" sz="4570" dirty="0"/>
              <a:t>c. Amiodarone 300 mg IV/IO if VF persists after multiple shocks; repeat 150 mg if needed</a:t>
            </a:r>
          </a:p>
          <a:p>
            <a:pPr marL="0" indent="0">
              <a:buNone/>
            </a:pPr>
            <a:r>
              <a:rPr lang="en-US" altLang="en-US" sz="4570" dirty="0"/>
              <a:t>d. Lidocaine 1–1.5 mg/kg if amiodarone is unavailable or contraindicated </a:t>
            </a:r>
          </a:p>
          <a:p>
            <a:pPr marL="0" indent="0">
              <a:buNone/>
            </a:pPr>
            <a:r>
              <a:rPr lang="en-US" altLang="en-US" sz="4570" dirty="0"/>
              <a:t>e. Establish advanced airway without prolonged pauses; ventilate at 10 breaths/min once intubated; capnography for ETCO₂ monitoring </a:t>
            </a:r>
          </a:p>
          <a:p>
            <a:pPr marL="0" indent="0">
              <a:buNone/>
            </a:pPr>
            <a:endParaRPr lang="en-US" altLang="en-US" sz="4570" dirty="0"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1423670" y="583565"/>
            <a:ext cx="9853930" cy="5898515"/>
          </a:xfrm>
        </p:spPr>
        <p:txBody>
          <a:bodyPr>
            <a:normAutofit fontScale="52500" lnSpcReduction="10000"/>
          </a:bodyPr>
          <a:lstStyle/>
          <a:p>
            <a:pPr marL="0" indent="0">
              <a:buNone/>
            </a:pPr>
            <a:r>
              <a:rPr lang="en-US" sz="3600" b="1" dirty="0">
                <a:sym typeface="+mn-ea"/>
              </a:rPr>
              <a:t>🔹</a:t>
            </a:r>
            <a:r>
              <a:rPr lang="en-US" sz="4570" b="1" dirty="0">
                <a:solidFill>
                  <a:srgbClr val="FF0000"/>
                </a:solidFill>
                <a:sym typeface="+mn-ea"/>
              </a:rPr>
              <a:t> NURSING ManAGEMENT</a:t>
            </a:r>
          </a:p>
          <a:p>
            <a:pPr marL="0" indent="0">
              <a:buNone/>
            </a:pPr>
            <a:r>
              <a:rPr lang="en-US" altLang="en-US" sz="4570" dirty="0">
                <a:solidFill>
                  <a:srgbClr val="FF0000"/>
                </a:solidFill>
              </a:rPr>
              <a:t>- Medications &amp; Advanced Airway:</a:t>
            </a:r>
          </a:p>
          <a:p>
            <a:pPr marL="0" indent="0">
              <a:buNone/>
            </a:pPr>
            <a:r>
              <a:rPr lang="en-US" altLang="en-US" sz="4570" dirty="0"/>
              <a:t>a. iV/IO access placement early; draw labs (ABG, electrolytes, troponin, coagulation) </a:t>
            </a:r>
          </a:p>
          <a:p>
            <a:pPr marL="0" indent="0">
              <a:buNone/>
            </a:pPr>
            <a:r>
              <a:rPr lang="en-US" altLang="en-US" sz="4570" dirty="0"/>
              <a:t>b. Epinephrine 1 mg IV/IO every 3–5 minutes after second shock</a:t>
            </a:r>
          </a:p>
          <a:p>
            <a:pPr marL="0" indent="0">
              <a:buNone/>
            </a:pPr>
            <a:r>
              <a:rPr lang="en-US" altLang="en-US" sz="4570" dirty="0"/>
              <a:t>c. Amiodarone 300 mg IV/IO if VF persists after multiple shocks; repeat 150 mg if needed</a:t>
            </a:r>
          </a:p>
          <a:p>
            <a:pPr marL="0" indent="0">
              <a:buNone/>
            </a:pPr>
            <a:r>
              <a:rPr lang="en-US" altLang="en-US" sz="4570" dirty="0"/>
              <a:t>d. Lidocaine 1–1.5 mg/kg if amiodarone is unavailable or contraindicated </a:t>
            </a:r>
          </a:p>
          <a:p>
            <a:pPr marL="0" indent="0">
              <a:buNone/>
            </a:pPr>
            <a:r>
              <a:rPr lang="en-US" altLang="en-US" sz="4570" dirty="0"/>
              <a:t>e. Establish advanced airway without prolonged pauses; ventilate at 10 breaths/min once intubated; capnography for ETCO₂ monitoring </a:t>
            </a:r>
          </a:p>
          <a:p>
            <a:pPr marL="0" indent="0">
              <a:buNone/>
            </a:pPr>
            <a:endParaRPr lang="en-US" altLang="en-US" sz="4570" dirty="0"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214630" y="330200"/>
            <a:ext cx="11329670" cy="615188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800" b="1" dirty="0">
                <a:sym typeface="+mn-ea"/>
              </a:rPr>
              <a:t>🔹</a:t>
            </a:r>
            <a:r>
              <a:rPr lang="en-US" sz="2800" b="1" dirty="0">
                <a:solidFill>
                  <a:srgbClr val="FF0000"/>
                </a:solidFill>
                <a:sym typeface="+mn-ea"/>
              </a:rPr>
              <a:t> NURSING ManAGEMENT</a:t>
            </a:r>
          </a:p>
          <a:p>
            <a:pPr>
              <a:buFont typeface="Wingdings" panose="05000000000000000000" charset="0"/>
              <a:buChar char=""/>
            </a:pPr>
            <a:r>
              <a:rPr lang="en-US" altLang="en-US" sz="2800" dirty="0"/>
              <a:t>Post‑Resuscitation Care (Post‑ROSC)</a:t>
            </a:r>
          </a:p>
          <a:p>
            <a:pPr>
              <a:buFont typeface="Wingdings" panose="05000000000000000000" charset="0"/>
              <a:buChar char=""/>
            </a:pPr>
            <a:r>
              <a:rPr lang="en-US" altLang="en-US" sz="2800" dirty="0"/>
              <a:t>Transfer to ICU if not already there; continuous ECG, SpO₂, invasive BP, neurovitals monitoring</a:t>
            </a:r>
          </a:p>
          <a:p>
            <a:pPr>
              <a:buFont typeface="Wingdings" panose="05000000000000000000" charset="0"/>
              <a:buChar char=""/>
            </a:pPr>
            <a:r>
              <a:rPr lang="en-US" altLang="en-US" sz="2800" dirty="0"/>
              <a:t>Monitor ABGs, electrolytes, correct abnormalities (K⁺, Mg²⁺, Ca²⁺)</a:t>
            </a:r>
          </a:p>
          <a:p>
            <a:pPr>
              <a:buFont typeface="Wingdings" panose="05000000000000000000" charset="0"/>
              <a:buChar char=""/>
            </a:pPr>
            <a:r>
              <a:rPr lang="en-US" altLang="en-US" sz="2800" dirty="0"/>
              <a:t>Consider therapeutic hypothermia if indicated (e.g. comatose after ROSC)</a:t>
            </a:r>
          </a:p>
          <a:p>
            <a:pPr>
              <a:buFont typeface="Wingdings" panose="05000000000000000000" charset="0"/>
              <a:buChar char=""/>
            </a:pPr>
            <a:r>
              <a:rPr lang="en-US" altLang="en-US" sz="2800" dirty="0"/>
              <a:t>Ensure hemodynamic support (vasopressors, fluid), review for urgent PCI if MI suspected</a:t>
            </a: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214630" y="330200"/>
            <a:ext cx="11329670" cy="615188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800" b="1" dirty="0">
                <a:sym typeface="+mn-ea"/>
              </a:rPr>
              <a:t>🔹</a:t>
            </a:r>
            <a:r>
              <a:rPr lang="en-US" sz="2800" b="1" dirty="0">
                <a:solidFill>
                  <a:srgbClr val="FF0000"/>
                </a:solidFill>
                <a:sym typeface="+mn-ea"/>
              </a:rPr>
              <a:t> NURSING ManAGEMENT</a:t>
            </a:r>
          </a:p>
          <a:p>
            <a:pPr>
              <a:buFont typeface="Wingdings" panose="05000000000000000000" charset="0"/>
              <a:buChar char=""/>
            </a:pPr>
            <a:r>
              <a:rPr lang="en-US" altLang="en-US" sz="2400" dirty="0"/>
              <a:t>Documentation: exact time of arrest, CPR start, defibrillation attempts, medication doses, patient responses</a:t>
            </a:r>
          </a:p>
          <a:p>
            <a:pPr>
              <a:buFont typeface="Wingdings" panose="05000000000000000000" charset="0"/>
              <a:buChar char=""/>
            </a:pPr>
            <a:r>
              <a:rPr lang="en-US" altLang="en-US" sz="2400" dirty="0"/>
              <a:t>Notify family; explain condition, provide updates, remain visible during code</a:t>
            </a:r>
          </a:p>
          <a:p>
            <a:pPr>
              <a:buFont typeface="Wingdings" panose="05000000000000000000" charset="0"/>
              <a:buChar char=""/>
            </a:pPr>
            <a:r>
              <a:rPr lang="en-US" altLang="en-US" sz="2400" dirty="0"/>
              <a:t>Supportive care post‑event: keep patient warm, minimize environmental stimuli, prevent sensory overload—especially in ICU survivors </a:t>
            </a:r>
          </a:p>
          <a:p>
            <a:pPr>
              <a:buFont typeface="Wingdings" panose="05000000000000000000" charset="0"/>
              <a:buChar char=""/>
            </a:pPr>
            <a:r>
              <a:rPr lang="en-US" altLang="en-US" sz="2400" dirty="0"/>
              <a:t>Nursing Exercise</a:t>
            </a:r>
          </a:p>
          <a:p>
            <a:pPr>
              <a:buFont typeface="Wingdings" panose="05000000000000000000" charset="0"/>
              <a:buChar char=""/>
            </a:pPr>
            <a:r>
              <a:rPr lang="en-US" altLang="en-US" sz="2400" dirty="0"/>
              <a:t>Plan discharge teaching and risk reduction (ICD education, warning signs, lifestyle modifications, CPR training for family)</a:t>
            </a: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1169035" y="281940"/>
            <a:ext cx="9853930" cy="632142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3600" dirty="0"/>
              <a:t>🫀 </a:t>
            </a:r>
            <a:r>
              <a:rPr lang="en-US" sz="3765" b="1" dirty="0" err="1">
                <a:solidFill>
                  <a:srgbClr val="FF0000"/>
                </a:solidFill>
              </a:rPr>
              <a:t>Torsades</a:t>
            </a:r>
            <a:r>
              <a:rPr lang="en-US" sz="3765" b="1" dirty="0">
                <a:solidFill>
                  <a:srgbClr val="FF0000"/>
                </a:solidFill>
              </a:rPr>
              <a:t> de Pointes</a:t>
            </a:r>
            <a:r>
              <a:rPr lang="en-US" sz="3765" dirty="0">
                <a:solidFill>
                  <a:srgbClr val="FF0000"/>
                </a:solidFill>
              </a:rPr>
              <a:t> </a:t>
            </a:r>
            <a:endParaRPr lang="en-US" sz="3200" dirty="0"/>
          </a:p>
          <a:p>
            <a:pPr marL="0" indent="0">
              <a:buNone/>
            </a:pPr>
            <a:r>
              <a:rPr lang="en-US" sz="3200" dirty="0"/>
              <a:t>- Polymorphic VT, often drug-induced</a:t>
            </a:r>
          </a:p>
          <a:p>
            <a:pPr marL="0" indent="0">
              <a:buNone/>
            </a:pPr>
            <a:r>
              <a:rPr lang="en-US" sz="3200" dirty="0"/>
              <a:t>- </a:t>
            </a:r>
            <a:r>
              <a:rPr lang="en-US" altLang="en-US" sz="3200" dirty="0"/>
              <a:t>Polymorphic VT showing twisting QRS around 	baseline (“party streamer” pattern) 	associated with QTc prolongation </a:t>
            </a:r>
          </a:p>
          <a:p>
            <a:pPr marL="0" indent="0">
              <a:buNone/>
            </a:pPr>
            <a:r>
              <a:rPr lang="en-US" altLang="en-US" sz="3200" dirty="0"/>
              <a:t>- Often initiated by a PVC landing on T‑wave 	(“R‑on‑T” phenomenon) </a:t>
            </a:r>
          </a:p>
          <a:p>
            <a:pPr marL="0" indent="0">
              <a:buNone/>
            </a:pPr>
            <a:r>
              <a:rPr lang="en-US" altLang="en-US" sz="3200" dirty="0"/>
              <a:t>- Classic pause‑dependent sequence 	(short‑long‑short RR) occurs in most 	acquired forms</a:t>
            </a:r>
          </a:p>
          <a:p>
            <a:pPr marL="0" indent="0">
              <a:buNone/>
            </a:pPr>
            <a:endParaRPr lang="en-US" sz="3200" dirty="0"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1169035" y="281940"/>
            <a:ext cx="9853930" cy="63214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/>
              <a:t>🫀 </a:t>
            </a:r>
            <a:r>
              <a:rPr lang="en-US" sz="3765" b="1" dirty="0" err="1">
                <a:solidFill>
                  <a:srgbClr val="FF0000"/>
                </a:solidFill>
              </a:rPr>
              <a:t>Torsades</a:t>
            </a:r>
            <a:r>
              <a:rPr lang="en-US" sz="3765" b="1" dirty="0">
                <a:solidFill>
                  <a:srgbClr val="FF0000"/>
                </a:solidFill>
              </a:rPr>
              <a:t> de Pointes</a:t>
            </a:r>
            <a:r>
              <a:rPr lang="en-US" sz="3765" dirty="0">
                <a:solidFill>
                  <a:srgbClr val="FF0000"/>
                </a:solidFill>
              </a:rPr>
              <a:t> </a:t>
            </a:r>
            <a:endParaRPr lang="en-US" sz="3200" dirty="0"/>
          </a:p>
          <a:p>
            <a:pPr marL="0" indent="0">
              <a:buNone/>
            </a:pPr>
            <a:endParaRPr lang="en-US" sz="32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9495" y="1162685"/>
            <a:ext cx="6748780" cy="524700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1423686" y="1620456"/>
            <a:ext cx="9853914" cy="48613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b="1" dirty="0"/>
              <a:t>🔹 </a:t>
            </a:r>
            <a:r>
              <a:rPr lang="en-US" sz="4000" b="1" dirty="0">
                <a:solidFill>
                  <a:srgbClr val="FF0000"/>
                </a:solidFill>
              </a:rPr>
              <a:t>Indications</a:t>
            </a:r>
          </a:p>
          <a:p>
            <a:pPr>
              <a:buFont typeface="Arial" panose="020B0704020202020204" pitchFamily="34" charset="0"/>
              <a:buChar char="•"/>
            </a:pPr>
            <a:r>
              <a:rPr lang="en-US" sz="4000" dirty="0"/>
              <a:t>Chest pain or palpitations</a:t>
            </a:r>
          </a:p>
          <a:p>
            <a:pPr>
              <a:buFont typeface="Arial" panose="020B0704020202020204" pitchFamily="34" charset="0"/>
              <a:buChar char="•"/>
            </a:pPr>
            <a:r>
              <a:rPr lang="en-US" sz="4000" dirty="0"/>
              <a:t>Suspected arrhythmias</a:t>
            </a:r>
          </a:p>
          <a:p>
            <a:pPr>
              <a:buFont typeface="Arial" panose="020B0704020202020204" pitchFamily="34" charset="0"/>
              <a:buChar char="•"/>
            </a:pPr>
            <a:r>
              <a:rPr lang="en-US" sz="4000" dirty="0"/>
              <a:t>Monitoring after MI or surgery</a:t>
            </a:r>
          </a:p>
          <a:p>
            <a:pPr>
              <a:buFont typeface="Arial" panose="020B0704020202020204" pitchFamily="34" charset="0"/>
              <a:buChar char="•"/>
            </a:pPr>
            <a:r>
              <a:rPr lang="en-US" sz="4000" dirty="0"/>
              <a:t>Pre-operative screening</a:t>
            </a:r>
          </a:p>
          <a:p>
            <a:pPr>
              <a:buFont typeface="Wingdings" panose="05000000000000000000" pitchFamily="2" charset="2"/>
              <a:buChar char="ü"/>
            </a:pPr>
            <a:endParaRPr lang="en-US" sz="3200" dirty="0"/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sz="3200" dirty="0"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1169035" y="281940"/>
            <a:ext cx="9853930" cy="6321425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sz="3600" dirty="0"/>
              <a:t>🫀 </a:t>
            </a:r>
            <a:r>
              <a:rPr lang="en-US" sz="3765" b="1" dirty="0" err="1">
                <a:solidFill>
                  <a:srgbClr val="FF0000"/>
                </a:solidFill>
              </a:rPr>
              <a:t>Torsades</a:t>
            </a:r>
            <a:r>
              <a:rPr lang="en-US" sz="3765" b="1" dirty="0">
                <a:solidFill>
                  <a:srgbClr val="FF0000"/>
                </a:solidFill>
              </a:rPr>
              <a:t> de Pointes</a:t>
            </a:r>
            <a:r>
              <a:rPr lang="en-US" sz="3765" dirty="0">
                <a:solidFill>
                  <a:srgbClr val="FF0000"/>
                </a:solidFill>
              </a:rPr>
              <a:t> </a:t>
            </a:r>
            <a:endParaRPr lang="en-US" sz="3200" dirty="0"/>
          </a:p>
          <a:p>
            <a:pPr marL="0" indent="0">
              <a:buNone/>
            </a:pPr>
            <a:r>
              <a:rPr lang="en-US" sz="3200" b="1" dirty="0">
                <a:sym typeface="+mn-ea"/>
              </a:rPr>
              <a:t>🔹</a:t>
            </a:r>
            <a:r>
              <a:rPr lang="en-US" altLang="en-US" sz="3200" dirty="0"/>
              <a:t>A distinct form of polymorphic ventricular tachycardia, characterized by QRS complexes that appear to twist around the ECG baseline, typically occurring against a prolonged QT interval (QTc &gt; 500 ms) </a:t>
            </a:r>
          </a:p>
          <a:p>
            <a:pPr marL="0" indent="0">
              <a:buNone/>
            </a:pPr>
            <a:endParaRPr lang="en-US" altLang="en-US" sz="3200" dirty="0"/>
          </a:p>
          <a:p>
            <a:pPr marL="0" indent="0">
              <a:buNone/>
            </a:pPr>
            <a:r>
              <a:rPr lang="en-US" altLang="en-US" sz="3200" dirty="0"/>
              <a:t>- May be congenital (genetic long QT syndromes) or acquired, most often due to QT-prolonging medications (e.g. sotalol, quinidine, antipsychotics, macrolides, methadone) or electrolyte disturbances (especially ↓K⁺, ↓Mg²⁺, ↓Ca²⁺); bradycardia, hypothermia, and structural heart disease also contribute</a:t>
            </a: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1169035" y="281940"/>
            <a:ext cx="9853930" cy="6321425"/>
          </a:xfrm>
        </p:spPr>
        <p:txBody>
          <a:bodyPr>
            <a:normAutofit fontScale="95000"/>
          </a:bodyPr>
          <a:lstStyle/>
          <a:p>
            <a:pPr marL="0" indent="0">
              <a:buNone/>
            </a:pPr>
            <a:r>
              <a:rPr lang="en-US" sz="3600" dirty="0"/>
              <a:t>🫀 </a:t>
            </a:r>
            <a:r>
              <a:rPr lang="en-US" sz="3765" b="1" dirty="0" err="1">
                <a:solidFill>
                  <a:srgbClr val="FF0000"/>
                </a:solidFill>
              </a:rPr>
              <a:t>Torsades</a:t>
            </a:r>
            <a:r>
              <a:rPr lang="en-US" sz="3765" b="1" dirty="0">
                <a:solidFill>
                  <a:srgbClr val="FF0000"/>
                </a:solidFill>
              </a:rPr>
              <a:t> de Pointes</a:t>
            </a:r>
            <a:r>
              <a:rPr lang="en-US" sz="3765" dirty="0">
                <a:solidFill>
                  <a:srgbClr val="FF0000"/>
                </a:solidFill>
              </a:rPr>
              <a:t> </a:t>
            </a:r>
            <a:endParaRPr lang="en-US" sz="3200" dirty="0"/>
          </a:p>
          <a:p>
            <a:pPr marL="0" indent="0">
              <a:buNone/>
            </a:pPr>
            <a:r>
              <a:rPr lang="en-US" sz="3200" b="1" dirty="0">
                <a:sym typeface="+mn-ea"/>
              </a:rPr>
              <a:t>🔹</a:t>
            </a:r>
            <a:r>
              <a:rPr lang="en-US" altLang="en-US" sz="3200" dirty="0"/>
              <a:t>ECG classically shows a short–long–short RR sequence, often triggered by an R‑on‑T PVC, followed by waxing‑and‑waning QRS amplitude (“twisting”) </a:t>
            </a:r>
          </a:p>
          <a:p>
            <a:pPr marL="0" indent="0">
              <a:buNone/>
            </a:pPr>
            <a:endParaRPr lang="en-US" altLang="en-US" sz="3200" dirty="0"/>
          </a:p>
          <a:p>
            <a:pPr marL="0" indent="0">
              <a:buNone/>
            </a:pPr>
            <a:r>
              <a:rPr lang="en-US" altLang="en-US" sz="3200" dirty="0"/>
              <a:t>Presents with palpitations, lightheadedness, syncope; VT bursts may be self-terminating, but high risk of degeneration into ventricular fibrillation and sudden cardiac death </a:t>
            </a:r>
          </a:p>
          <a:p>
            <a:pPr marL="0" indent="0">
              <a:buNone/>
            </a:pPr>
            <a:endParaRPr lang="en-US" altLang="en-US" sz="3200" dirty="0"/>
          </a:p>
          <a:p>
            <a:pPr marL="0" indent="0">
              <a:buNone/>
            </a:pPr>
            <a:endParaRPr lang="en-US" altLang="en-US" sz="3200" dirty="0"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758E7F-4890-7EB5-384D-A0AF58D84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Heart blocks</a:t>
            </a:r>
          </a:p>
        </p:txBody>
      </p:sp>
      <p:pic>
        <p:nvPicPr>
          <p:cNvPr id="1026" name="Picture 2" descr="Heart Blocks Simplified: How to Spot Them on an ECG ...">
            <a:extLst>
              <a:ext uri="{FF2B5EF4-FFF2-40B4-BE49-F238E27FC236}">
                <a16:creationId xmlns:a16="http://schemas.microsoft.com/office/drawing/2014/main" id="{7272D197-CE3B-9520-A8EF-439BAB391F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045" y="1722775"/>
            <a:ext cx="3404213" cy="4831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rrhythmias - Heart blocks: Nursing: Video &amp; Causes | Osmosis">
            <a:extLst>
              <a:ext uri="{FF2B5EF4-FFF2-40B4-BE49-F238E27FC236}">
                <a16:creationId xmlns:a16="http://schemas.microsoft.com/office/drawing/2014/main" id="{52240C00-19CF-BB0B-98E2-3A6F9FEF65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7258" y="1722776"/>
            <a:ext cx="8104742" cy="4831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351971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1169035" y="281940"/>
            <a:ext cx="9853930" cy="6321425"/>
          </a:xfrm>
        </p:spPr>
        <p:txBody>
          <a:bodyPr>
            <a:normAutofit fontScale="95000"/>
          </a:bodyPr>
          <a:lstStyle/>
          <a:p>
            <a:pPr marL="0" indent="0">
              <a:buNone/>
            </a:pPr>
            <a:r>
              <a:rPr lang="en-US" sz="3600" dirty="0"/>
              <a:t>🫀 </a:t>
            </a:r>
            <a:r>
              <a:rPr lang="en-US" sz="3765" b="1" dirty="0">
                <a:solidFill>
                  <a:srgbClr val="FF0000"/>
                </a:solidFill>
              </a:rPr>
              <a:t>First degree Heart Block</a:t>
            </a:r>
            <a:endParaRPr lang="en-US" sz="3200" dirty="0"/>
          </a:p>
          <a:p>
            <a:pPr marL="0" indent="0">
              <a:buNone/>
            </a:pPr>
            <a:r>
              <a:rPr lang="en-US" sz="3200" b="1" dirty="0">
                <a:sym typeface="+mn-ea"/>
              </a:rPr>
              <a:t>🔹</a:t>
            </a:r>
            <a:r>
              <a:rPr lang="en-US" sz="2800" dirty="0"/>
              <a:t>just a slowed conduction—prolonged PR interval</a:t>
            </a:r>
          </a:p>
          <a:p>
            <a:pPr marL="0" indent="0">
              <a:buNone/>
            </a:pPr>
            <a:r>
              <a:rPr lang="en-US" altLang="en-US" sz="2800" dirty="0"/>
              <a:t>- </a:t>
            </a:r>
            <a:r>
              <a:rPr lang="en-US" sz="2800" b="0" i="0" dirty="0">
                <a:solidFill>
                  <a:srgbClr val="001D35"/>
                </a:solidFill>
                <a:effectLst/>
                <a:latin typeface="Google Sans"/>
              </a:rPr>
              <a:t>a heart condition where the electrical signal traveling from the atria to the ventricles is delayed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1D35"/>
                </a:solidFill>
                <a:latin typeface="Google Sans"/>
              </a:rPr>
              <a:t>- </a:t>
            </a:r>
            <a:r>
              <a:rPr lang="en-US" sz="2800" b="0" i="0" dirty="0">
                <a:solidFill>
                  <a:srgbClr val="001D35"/>
                </a:solidFill>
                <a:effectLst/>
                <a:latin typeface="Google Sans"/>
              </a:rPr>
              <a:t> but not completely blocked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1D35"/>
                </a:solidFill>
                <a:latin typeface="Google Sans"/>
              </a:rPr>
              <a:t>- </a:t>
            </a:r>
            <a:r>
              <a:rPr lang="en-US" sz="2800" b="0" i="0" dirty="0">
                <a:solidFill>
                  <a:srgbClr val="001D35"/>
                </a:solidFill>
                <a:effectLst/>
                <a:latin typeface="Google Sans"/>
              </a:rPr>
              <a:t>delay  = is prolonged </a:t>
            </a:r>
            <a:r>
              <a:rPr lang="en-US" sz="2800" b="0" i="0" dirty="0">
                <a:solidFill>
                  <a:srgbClr val="001D35"/>
                </a:solidFill>
                <a:effectLst/>
                <a:latin typeface="Google Sans"/>
                <a:hlinkClick r:id="rId2"/>
              </a:rPr>
              <a:t>PR interval</a:t>
            </a:r>
            <a:r>
              <a:rPr lang="en-US" sz="2800" b="0" i="0" dirty="0">
                <a:solidFill>
                  <a:srgbClr val="001D35"/>
                </a:solidFill>
                <a:effectLst/>
                <a:latin typeface="Google Sans"/>
              </a:rPr>
              <a:t> (longer than 0.20 sec. 	  </a:t>
            </a:r>
          </a:p>
          <a:p>
            <a:pPr marL="0" indent="0">
              <a:buNone/>
            </a:pPr>
            <a:r>
              <a:rPr lang="en-US" sz="2800" b="0" i="0" dirty="0">
                <a:solidFill>
                  <a:srgbClr val="001D35"/>
                </a:solidFill>
                <a:effectLst/>
                <a:latin typeface="Google Sans"/>
              </a:rPr>
              <a:t>- mild condition, often asymptomatic, and usually doesn’t 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1D35"/>
                </a:solidFill>
                <a:latin typeface="Google Sans"/>
              </a:rPr>
              <a:t>   </a:t>
            </a:r>
            <a:r>
              <a:rPr lang="en-US" sz="2800" b="0" i="0" dirty="0">
                <a:solidFill>
                  <a:srgbClr val="001D35"/>
                </a:solidFill>
                <a:effectLst/>
                <a:latin typeface="Google Sans"/>
              </a:rPr>
              <a:t>require treatment. </a:t>
            </a:r>
            <a:endParaRPr lang="en-US" altLang="en-US" sz="3200" dirty="0"/>
          </a:p>
        </p:txBody>
      </p:sp>
    </p:spTree>
    <p:extLst>
      <p:ext uri="{BB962C8B-B14F-4D97-AF65-F5344CB8AC3E}">
        <p14:creationId xmlns:p14="http://schemas.microsoft.com/office/powerpoint/2010/main" val="71658891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First-Degree AV Heart Block ECG Review">
            <a:extLst>
              <a:ext uri="{FF2B5EF4-FFF2-40B4-BE49-F238E27FC236}">
                <a16:creationId xmlns:a16="http://schemas.microsoft.com/office/drawing/2014/main" id="{9EBA2542-9E4E-9743-80E1-0C90169926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601980"/>
            <a:ext cx="8077200" cy="5654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021494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Atrioventricular Blocks - ACLS Wiki">
            <a:extLst>
              <a:ext uri="{FF2B5EF4-FFF2-40B4-BE49-F238E27FC236}">
                <a16:creationId xmlns:a16="http://schemas.microsoft.com/office/drawing/2014/main" id="{BB8780E0-1488-F254-7657-0BCCA33171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6263"/>
            <a:ext cx="12192000" cy="5705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10684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omplete Heart Block or Third-Degree ...">
            <a:extLst>
              <a:ext uri="{FF2B5EF4-FFF2-40B4-BE49-F238E27FC236}">
                <a16:creationId xmlns:a16="http://schemas.microsoft.com/office/drawing/2014/main" id="{6D5486FE-44B8-5582-4F8E-2B7BB6E18A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312" y="1549400"/>
            <a:ext cx="10907376" cy="375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164989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1169035" y="281940"/>
            <a:ext cx="9853930" cy="6321425"/>
          </a:xfrm>
        </p:spPr>
        <p:txBody>
          <a:bodyPr>
            <a:normAutofit fontScale="95000"/>
          </a:bodyPr>
          <a:lstStyle/>
          <a:p>
            <a:pPr marL="0" indent="0">
              <a:buNone/>
            </a:pPr>
            <a:r>
              <a:rPr lang="en-US" sz="3600" dirty="0"/>
              <a:t>🫀 </a:t>
            </a:r>
            <a:r>
              <a:rPr lang="en-US" sz="3600" b="1" dirty="0">
                <a:solidFill>
                  <a:srgbClr val="FF0000"/>
                </a:solidFill>
              </a:rPr>
              <a:t>T</a:t>
            </a:r>
            <a:r>
              <a:rPr lang="en-US" sz="3600" b="1" i="0" dirty="0">
                <a:solidFill>
                  <a:srgbClr val="FF0000"/>
                </a:solidFill>
                <a:effectLst/>
                <a:latin typeface="Google Sans"/>
              </a:rPr>
              <a:t>hird-degree atrioventricular (AV) block</a:t>
            </a:r>
          </a:p>
          <a:p>
            <a:pPr marL="0" indent="0">
              <a:buNone/>
            </a:pPr>
            <a:r>
              <a:rPr lang="en-US" sz="4000" b="1" dirty="0">
                <a:sym typeface="+mn-ea"/>
              </a:rPr>
              <a:t>🔹</a:t>
            </a:r>
            <a:r>
              <a:rPr lang="en-US" sz="3600" b="0" i="0" dirty="0">
                <a:solidFill>
                  <a:srgbClr val="001D35"/>
                </a:solidFill>
                <a:effectLst/>
                <a:latin typeface="Google Sans"/>
              </a:rPr>
              <a:t>also known as complete heart block,</a:t>
            </a:r>
          </a:p>
          <a:p>
            <a:pPr marL="0" indent="0">
              <a:buNone/>
            </a:pPr>
            <a:r>
              <a:rPr lang="en-US" sz="3600" dirty="0">
                <a:solidFill>
                  <a:srgbClr val="001D35"/>
                </a:solidFill>
                <a:latin typeface="Google Sans"/>
              </a:rPr>
              <a:t>-</a:t>
            </a:r>
            <a:r>
              <a:rPr lang="en-US" sz="3600" b="0" i="0" dirty="0">
                <a:solidFill>
                  <a:srgbClr val="001D35"/>
                </a:solidFill>
                <a:effectLst/>
                <a:latin typeface="Google Sans"/>
              </a:rPr>
              <a:t> is a serious heart rhythm disorder where no atrial impulses reach the ventricles. </a:t>
            </a:r>
          </a:p>
          <a:p>
            <a:pPr marL="0" indent="0">
              <a:buNone/>
            </a:pPr>
            <a:r>
              <a:rPr lang="en-US" sz="3600" dirty="0">
                <a:solidFill>
                  <a:srgbClr val="001D35"/>
                </a:solidFill>
                <a:latin typeface="Google Sans"/>
              </a:rPr>
              <a:t>- </a:t>
            </a:r>
            <a:r>
              <a:rPr lang="en-US" sz="3600" b="0" i="0" dirty="0">
                <a:solidFill>
                  <a:srgbClr val="001D35"/>
                </a:solidFill>
                <a:effectLst/>
                <a:latin typeface="Google Sans"/>
              </a:rPr>
              <a:t>means the atria and ventricles beat independently of each other, often at slower and potentially unstable rates. </a:t>
            </a:r>
          </a:p>
          <a:p>
            <a:pPr marL="0" indent="0">
              <a:buNone/>
            </a:pPr>
            <a:r>
              <a:rPr lang="en-US" sz="3600" b="1" dirty="0">
                <a:sym typeface="+mn-ea"/>
              </a:rPr>
              <a:t>🔹</a:t>
            </a:r>
            <a:r>
              <a:rPr lang="en-US" sz="2800" b="1" i="0" dirty="0">
                <a:solidFill>
                  <a:srgbClr val="001D35"/>
                </a:solidFill>
                <a:effectLst/>
                <a:latin typeface="Google Sans"/>
              </a:rPr>
              <a:t> Complete AV Dissociation</a:t>
            </a:r>
            <a:endParaRPr lang="en-US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71811186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1169035" y="281940"/>
            <a:ext cx="9853930" cy="6321425"/>
          </a:xfrm>
        </p:spPr>
        <p:txBody>
          <a:bodyPr>
            <a:normAutofit fontScale="95000"/>
          </a:bodyPr>
          <a:lstStyle/>
          <a:p>
            <a:pPr marL="0" indent="0">
              <a:buNone/>
            </a:pPr>
            <a:r>
              <a:rPr lang="en-US" sz="3600" dirty="0"/>
              <a:t>🫀 </a:t>
            </a:r>
            <a:r>
              <a:rPr lang="en-US" sz="3600" b="1" dirty="0">
                <a:solidFill>
                  <a:srgbClr val="FF0000"/>
                </a:solidFill>
              </a:rPr>
              <a:t>Second-degree</a:t>
            </a:r>
            <a:r>
              <a:rPr lang="en-US" sz="3600" b="1" dirty="0">
                <a:solidFill>
                  <a:srgbClr val="FF0000"/>
                </a:solidFill>
                <a:latin typeface="Google Sans"/>
              </a:rPr>
              <a:t> </a:t>
            </a:r>
            <a:r>
              <a:rPr lang="en-US" sz="3600" b="1" i="0" dirty="0">
                <a:solidFill>
                  <a:srgbClr val="FF0000"/>
                </a:solidFill>
                <a:effectLst/>
                <a:latin typeface="Google Sans"/>
              </a:rPr>
              <a:t>HEART block</a:t>
            </a:r>
          </a:p>
          <a:p>
            <a:pPr marL="0" indent="0">
              <a:buNone/>
            </a:pPr>
            <a:r>
              <a:rPr lang="en-US" sz="4000" b="1" dirty="0">
                <a:sym typeface="+mn-ea"/>
              </a:rPr>
              <a:t>🔹</a:t>
            </a:r>
            <a:r>
              <a:rPr lang="en-US" sz="3600" dirty="0"/>
              <a:t> </a:t>
            </a:r>
            <a:r>
              <a:rPr lang="en-US" sz="3600" b="0" i="0" dirty="0">
                <a:solidFill>
                  <a:srgbClr val="001D35"/>
                </a:solidFill>
                <a:effectLst/>
                <a:latin typeface="Google Sans"/>
              </a:rPr>
              <a:t>also known as "incomplete" heart block because it's not a complete block, but rather a partial one. </a:t>
            </a:r>
          </a:p>
          <a:p>
            <a:pPr marL="0" indent="0">
              <a:buNone/>
            </a:pPr>
            <a:r>
              <a:rPr lang="en-US" sz="3600" dirty="0">
                <a:solidFill>
                  <a:srgbClr val="001D35"/>
                </a:solidFill>
                <a:latin typeface="Google Sans"/>
              </a:rPr>
              <a:t>- </a:t>
            </a:r>
            <a:r>
              <a:rPr lang="en-US" sz="3600" b="0" i="0" dirty="0">
                <a:solidFill>
                  <a:srgbClr val="001D35"/>
                </a:solidFill>
                <a:effectLst/>
                <a:latin typeface="Google Sans"/>
              </a:rPr>
              <a:t>a heart condition where some atrial impulses fail to reach the ventricles. </a:t>
            </a:r>
          </a:p>
        </p:txBody>
      </p:sp>
    </p:spTree>
    <p:extLst>
      <p:ext uri="{BB962C8B-B14F-4D97-AF65-F5344CB8AC3E}">
        <p14:creationId xmlns:p14="http://schemas.microsoft.com/office/powerpoint/2010/main" val="76472703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Mobitz Type I: What Is It, Causes, Signs and Symptoms, Diagnosis | Osmosis">
            <a:extLst>
              <a:ext uri="{FF2B5EF4-FFF2-40B4-BE49-F238E27FC236}">
                <a16:creationId xmlns:a16="http://schemas.microsoft.com/office/drawing/2014/main" id="{06CCDE76-E947-41F6-86EA-198AD8CF2C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0650"/>
            <a:ext cx="12192000" cy="6616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6528698"/>
      </p:ext>
    </p:extLst>
  </p:cSld>
  <p:clrMapOvr>
    <a:masterClrMapping/>
  </p:clrMapOvr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Droplet</Template>
  <TotalTime>426</TotalTime>
  <Words>3737</Words>
  <Application>Microsoft Macintosh PowerPoint</Application>
  <PresentationFormat>Widescreen</PresentationFormat>
  <Paragraphs>539</Paragraphs>
  <Slides>106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106</vt:i4>
      </vt:variant>
    </vt:vector>
  </HeadingPairs>
  <TitlesOfParts>
    <vt:vector size="112" baseType="lpstr">
      <vt:lpstr>Arial</vt:lpstr>
      <vt:lpstr>Calibri</vt:lpstr>
      <vt:lpstr>Google Sans</vt:lpstr>
      <vt:lpstr>Tw Cen MT</vt:lpstr>
      <vt:lpstr>Wingdings</vt:lpstr>
      <vt:lpstr>Droplet</vt:lpstr>
      <vt:lpstr>CARDIAC DYSRHYTHMIAS</vt:lpstr>
      <vt:lpstr>Cardiac dysrhythmias</vt:lpstr>
      <vt:lpstr>PowerPoint Presentation</vt:lpstr>
      <vt:lpstr>PowerPoint Presentation</vt:lpstr>
      <vt:lpstr>PowerPoint Presentation</vt:lpstr>
      <vt:lpstr>PowerPoint Presentation</vt:lpstr>
      <vt:lpstr>electrocardiogram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JUNCTIONAL DYSRHYTHMIAS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Heart blocks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CARDIAC DYSRHYTHMIAS</dc:title>
  <dc:creator>Microsoft Office User</dc:creator>
  <cp:lastModifiedBy>Microsoft Office User</cp:lastModifiedBy>
  <cp:revision>7</cp:revision>
  <dcterms:created xsi:type="dcterms:W3CDTF">2025-08-10T00:49:27Z</dcterms:created>
  <dcterms:modified xsi:type="dcterms:W3CDTF">2025-08-10T14:59:32Z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E7E607830325B7261A3A9068C5D55932_42</vt:lpwstr>
  </property>
  <property fmtid="{D5CDD505-2E9C-101B-9397-08002B2CF9AE}" pid="3" name="KSOProductBuildVer">
    <vt:lpwstr>1033-6.14.0.8718</vt:lpwstr>
  </property>
</Properties>
</file>